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9" r:id="rId16"/>
    <p:sldId id="278" r:id="rId17"/>
    <p:sldId id="277" r:id="rId18"/>
    <p:sldId id="271" r:id="rId19"/>
    <p:sldId id="272" r:id="rId20"/>
    <p:sldId id="273" r:id="rId21"/>
    <p:sldId id="274" r:id="rId22"/>
    <p:sldId id="275" r:id="rId23"/>
    <p:sldId id="27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26D"/>
    <a:srgbClr val="FFF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136" d="100"/>
          <a:sy n="136" d="100"/>
        </p:scale>
        <p:origin x="216" y="1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FC758-CAA7-994F-A450-946CA5160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DB94EB-B261-B849-A1CA-AE1005F8A4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7020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D05E-582C-FE40-8A4A-2016AC5CB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16BE0-8A2D-3E4C-BCBF-22AC7C2969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8418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364A17-0024-6A44-B461-B7F0B62C79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F5558-6FE9-5440-BD96-F54594246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928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8FB56-556F-CE40-BFDF-D058E7D0E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2A7B7-D539-FD44-9DDE-C3648D00D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88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B8C52-F9F0-C34C-B4F0-B3B7667A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E6F9E-77E1-D147-AFC8-F914BC942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460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97531-BC87-4343-BBB9-E5A82BF90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F6CF0-6716-9F40-BABE-20FA86465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84C72B-0DB2-E040-BC0B-6448A8A77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347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D658E-1935-8E40-BE47-D33A8A329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22725-02A2-4F40-AA12-B914404A1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DDE7FB-EE1B-354B-844D-44C22B2E8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7B312B-475D-5648-8210-4EDDCF1F2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B19ADE-6925-0C48-B8DA-244E140200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089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20BE8-467A-ED4A-AFAB-2E462950A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456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118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514BC-19B6-504B-BD9C-83D92AAA3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BC28F-7E43-E843-B4D9-73C8D33EC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AB2EE3-77B2-0E47-8A0B-D01A12D12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599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05B49-058B-FA48-9A8A-CC3F24DD8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FA92A1-7880-4343-9A4A-918B98864C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8D5B44-20D9-7447-ABE0-545508A7B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012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2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A746F-A1D9-414B-A2FE-4DBBEBFF1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189ED-1B33-6243-852B-1B4AF6400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57FBB7C6-6FC0-1040-A3A5-3BDB88B8938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38749"/>
            <a:ext cx="1735015" cy="4833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FBE716B-D429-6B4F-99FF-1EC1CD95136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586151"/>
            <a:ext cx="12192000" cy="271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375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7E6B8-E34C-1B47-BDAF-FF821E462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/>
              <a:t>Chapter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387779-E7CA-4A4A-AD88-6017B244D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000" dirty="0"/>
              <a:t>Sound </a:t>
            </a:r>
            <a:r>
              <a:rPr lang="en-US" sz="4000"/>
              <a:t>and Story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98480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5CE2D-83FB-6244-8E6E-C7F47A222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Connotation and metaphor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E4A7D-1769-4247-9F56-A0E5FF740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Sonic metaphors</a:t>
            </a:r>
          </a:p>
          <a:p>
            <a:r>
              <a:rPr lang="en-US" dirty="0"/>
              <a:t>Juxtaposition: closure and incompleteness</a:t>
            </a:r>
          </a:p>
          <a:p>
            <a:r>
              <a:rPr lang="en-US" dirty="0"/>
              <a:t>Hyperbole</a:t>
            </a:r>
          </a:p>
          <a:p>
            <a:r>
              <a:rPr lang="en-US" dirty="0"/>
              <a:t>Anthropomorphism</a:t>
            </a:r>
          </a:p>
          <a:p>
            <a:r>
              <a:rPr lang="en-CA" dirty="0"/>
              <a:t>“the best pictures are in the head”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97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2E64-1FA5-D745-8966-DA19E695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685" y="341878"/>
            <a:ext cx="4648200" cy="1325563"/>
          </a:xfrm>
        </p:spPr>
        <p:txBody>
          <a:bodyPr/>
          <a:lstStyle/>
          <a:p>
            <a:r>
              <a:rPr lang="en-US" dirty="0"/>
              <a:t>Mood and Emotion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BB45AC05-EA45-4A4F-ACEF-0F1DA1028C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6728" y="0"/>
            <a:ext cx="70875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458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FC0FA-0AB3-9E44-8800-C5DF588FC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30579-2ADA-684B-8121-B935E403D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2097" y="1886053"/>
            <a:ext cx="9086461" cy="4351338"/>
          </a:xfrm>
        </p:spPr>
        <p:txBody>
          <a:bodyPr/>
          <a:lstStyle/>
          <a:p>
            <a:r>
              <a:rPr lang="en-US" dirty="0"/>
              <a:t>Finding comparison material</a:t>
            </a:r>
          </a:p>
          <a:p>
            <a:r>
              <a:rPr lang="en-US" dirty="0"/>
              <a:t>Temp tracks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2DA121-91F4-DB4B-AF8F-1DB75D565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0712" y="2095503"/>
            <a:ext cx="981559" cy="981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A5E38A-E3D2-C44D-99C7-408E646D03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1550" y="2829733"/>
            <a:ext cx="981559" cy="9815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1F1B75-98CB-9943-AA32-94E2E68CC6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271" y="3746700"/>
            <a:ext cx="1121782" cy="9815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3867846-3C74-C346-8D24-776FF5B842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9347" y="4061722"/>
            <a:ext cx="1890466" cy="8174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0448496-675A-244D-998A-98ECC12963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69279" y="5267712"/>
            <a:ext cx="1473200" cy="609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D7DB99A-E3E2-344B-8E55-B5194D258E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07477" y="2318289"/>
            <a:ext cx="981559" cy="9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215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6B43-8AB2-A54C-A2C4-D09137A7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Story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445FC-912A-E145-993B-D6502C9F3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b="1" dirty="0"/>
              <a:t>Sound selection:</a:t>
            </a:r>
          </a:p>
          <a:p>
            <a:r>
              <a:rPr lang="en-CA" dirty="0"/>
              <a:t>How does genre affect sound design choices? </a:t>
            </a:r>
          </a:p>
          <a:p>
            <a:r>
              <a:rPr lang="en-CA" dirty="0"/>
              <a:t>What sounds are used, where, and why? </a:t>
            </a:r>
          </a:p>
          <a:p>
            <a:r>
              <a:rPr lang="en-CA" dirty="0"/>
              <a:t>How are characters delineated by sound? </a:t>
            </a:r>
          </a:p>
          <a:p>
            <a:r>
              <a:rPr lang="en-CA" dirty="0"/>
              <a:t>What tropes or stereotypes are inherent in the sounds chosen? </a:t>
            </a:r>
          </a:p>
          <a:p>
            <a:r>
              <a:rPr lang="en-CA" dirty="0"/>
              <a:t>Which sounds are symbolic or metaphoric and what do they signify? </a:t>
            </a:r>
          </a:p>
          <a:p>
            <a:r>
              <a:rPr lang="en-CA" dirty="0"/>
              <a:t>What sounds are used (or emphasized) for believability, rather than realism? </a:t>
            </a:r>
          </a:p>
          <a:p>
            <a:r>
              <a:rPr lang="en-CA" dirty="0"/>
              <a:t>Which sounds evoke a bodily response, and why? Which sounds evoke a haptic or visual response? What actions are heard in the sounds?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309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6B43-8AB2-A54C-A2C4-D09137A7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Story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445FC-912A-E145-993B-D6502C9F3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Effects (DSPs):</a:t>
            </a:r>
            <a:r>
              <a:rPr lang="en-CA" dirty="0"/>
              <a:t> </a:t>
            </a:r>
          </a:p>
          <a:p>
            <a:pPr lvl="1"/>
            <a:r>
              <a:rPr lang="en-CA" dirty="0"/>
              <a:t>What effects are used, where and why? </a:t>
            </a:r>
          </a:p>
          <a:p>
            <a:pPr lvl="1"/>
            <a:r>
              <a:rPr lang="en-CA" dirty="0"/>
              <a:t>What impact do the effects have on the listener and why? </a:t>
            </a:r>
          </a:p>
          <a:p>
            <a:pPr lvl="1"/>
            <a:r>
              <a:rPr lang="en-CA" dirty="0"/>
              <a:t>As we have touched on to some extent, sound effects can alter the feeling of a particular sound. </a:t>
            </a:r>
          </a:p>
          <a:p>
            <a:pPr lvl="1"/>
            <a:r>
              <a:rPr lang="en-CA" dirty="0"/>
              <a:t>How are flashbacks (if any), or in-head thoughts and feelings created sonically through effects?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5004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6B43-8AB2-A54C-A2C4-D09137A7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Story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445FC-912A-E145-993B-D6502C9F3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Functions:</a:t>
            </a:r>
          </a:p>
          <a:p>
            <a:pPr lvl="1"/>
            <a:r>
              <a:rPr lang="en-CA" dirty="0"/>
              <a:t>What functions does the sound play in the audio drama at different points, and why?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435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6B43-8AB2-A54C-A2C4-D09137A7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Story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445FC-912A-E145-993B-D6502C9F3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Mix</a:t>
            </a:r>
            <a:r>
              <a:rPr lang="en-CA" dirty="0"/>
              <a:t>: </a:t>
            </a:r>
          </a:p>
          <a:p>
            <a:pPr lvl="1"/>
            <a:r>
              <a:rPr lang="en-CA" dirty="0"/>
              <a:t>How does foreground, </a:t>
            </a:r>
            <a:r>
              <a:rPr lang="en-CA" dirty="0" err="1"/>
              <a:t>middleground</a:t>
            </a:r>
            <a:r>
              <a:rPr lang="en-CA" dirty="0"/>
              <a:t> and background change in the mix (if at all)? </a:t>
            </a:r>
          </a:p>
          <a:p>
            <a:pPr lvl="1"/>
            <a:r>
              <a:rPr lang="en-CA" dirty="0"/>
              <a:t>Are mixing choices are realistic or creative? </a:t>
            </a:r>
          </a:p>
          <a:p>
            <a:pPr lvl="1"/>
            <a:r>
              <a:rPr lang="en-CA" dirty="0"/>
              <a:t>Why do you think they chose to mix it that way? </a:t>
            </a:r>
          </a:p>
          <a:p>
            <a:pPr lvl="1"/>
            <a:r>
              <a:rPr lang="en-CA" dirty="0"/>
              <a:t>How is the sound mixed in relation to music and dialogue? </a:t>
            </a:r>
          </a:p>
          <a:p>
            <a:pPr lvl="1"/>
            <a:r>
              <a:rPr lang="en-CA" dirty="0"/>
              <a:t>How is dynamic range used to emphasize certain sounds over others? </a:t>
            </a:r>
          </a:p>
          <a:p>
            <a:pPr lvl="1"/>
            <a:r>
              <a:rPr lang="en-CA" dirty="0"/>
              <a:t>What is the most important scene and how is that shown in sound? 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351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6B43-8AB2-A54C-A2C4-D09137A7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Story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445FC-912A-E145-993B-D6502C9F3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56181"/>
          </a:xfrm>
        </p:spPr>
        <p:txBody>
          <a:bodyPr>
            <a:normAutofit/>
          </a:bodyPr>
          <a:lstStyle/>
          <a:p>
            <a:r>
              <a:rPr lang="en-CA" b="1" dirty="0"/>
              <a:t>Structural:</a:t>
            </a:r>
            <a:r>
              <a:rPr lang="en-CA" dirty="0"/>
              <a:t> </a:t>
            </a:r>
          </a:p>
          <a:p>
            <a:pPr lvl="1"/>
            <a:r>
              <a:rPr lang="en-CA" dirty="0"/>
              <a:t>How are scene changes shown in sound? </a:t>
            </a:r>
          </a:p>
          <a:p>
            <a:pPr lvl="1"/>
            <a:r>
              <a:rPr lang="en-CA" dirty="0"/>
              <a:t>How do they build tension? </a:t>
            </a:r>
          </a:p>
          <a:p>
            <a:pPr lvl="1"/>
            <a:r>
              <a:rPr lang="en-CA" dirty="0"/>
              <a:t>What sounds carry between scenes and why? </a:t>
            </a:r>
          </a:p>
          <a:p>
            <a:pPr lvl="1"/>
            <a:r>
              <a:rPr lang="en-CA" dirty="0"/>
              <a:t>What sounds are specific to scenes and why?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080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6B43-8AB2-A54C-A2C4-D09137A7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Story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445FC-912A-E145-993B-D6502C9F3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Spatialization:</a:t>
            </a:r>
          </a:p>
          <a:p>
            <a:pPr lvl="1"/>
            <a:r>
              <a:rPr lang="en-CA" dirty="0"/>
              <a:t> Is it in stereo, binaural audio or some other format? Why do you think they chose this format? </a:t>
            </a:r>
          </a:p>
          <a:p>
            <a:pPr lvl="1"/>
            <a:r>
              <a:rPr lang="en-CA" dirty="0"/>
              <a:t>What tools are used to spatialize sound in a way that supports the story? </a:t>
            </a:r>
          </a:p>
          <a:p>
            <a:pPr lvl="1"/>
            <a:r>
              <a:rPr lang="en-CA" dirty="0"/>
              <a:t>consider the different points of audition: how does the sound help us to empathize with characters through point of audition? </a:t>
            </a:r>
          </a:p>
          <a:p>
            <a:pPr lvl="1"/>
            <a:r>
              <a:rPr lang="en-CA" dirty="0"/>
              <a:t>What techniques support the point of audition?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102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4FDC9-4022-F343-A265-3F9B2ABB5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Spotting a script </a:t>
            </a:r>
            <a:r>
              <a:rPr lang="en-US" sz="2200" dirty="0"/>
              <a:t>(* text from </a:t>
            </a:r>
            <a:r>
              <a:rPr lang="en-CA" sz="2200" dirty="0"/>
              <a:t>BBC radio series </a:t>
            </a:r>
            <a:r>
              <a:rPr lang="en-CA" sz="2200" i="1" dirty="0"/>
              <a:t>The Wire</a:t>
            </a:r>
            <a:r>
              <a:rPr lang="en-CA" sz="2200" dirty="0"/>
              <a:t> for the episode “The Startling Truths of Old World Sparrows” by Fiona Evans )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6276C-0590-A049-802F-A882A948D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CA" sz="4800" b="1" u="sng" dirty="0">
                <a:latin typeface="Courier" pitchFamily="2" charset="0"/>
              </a:rPr>
              <a:t>STAN’S KITCHEN. DAY.</a:t>
            </a:r>
            <a:endParaRPr lang="en-CA" sz="4800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DOG WHINES.</a:t>
            </a:r>
          </a:p>
          <a:p>
            <a:pPr marL="0" indent="0">
              <a:buNone/>
            </a:pPr>
            <a:r>
              <a:rPr lang="en-CA" sz="4800" u="sng" dirty="0">
                <a:latin typeface="Courier" pitchFamily="2" charset="0"/>
              </a:rPr>
              <a:t>STAN</a:t>
            </a:r>
            <a:endParaRPr lang="en-CA" sz="4800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What’s the matter baby? Do you want to go out? She doesn’t like the snow, especially when it’s deep. With her being so small. Poor thing…</a:t>
            </a: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STAN UNLOCKS AND OPENS THE BACK DOOR</a:t>
            </a: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Her belly gets wet. Go on, go out for a wee.</a:t>
            </a: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KIDS LAUGHING. A WHEELY BIN IS KICKED OVER. THE KIDS CALL HIM NAMES</a:t>
            </a: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STAN GOES OUTSIDE. SHOUTING AFTER THEM.</a:t>
            </a: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KIDS RUN OFF.</a:t>
            </a: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Oi! What do you think you’re doing? Oi… Don’t you come near my house again, do you hear me?</a:t>
            </a: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Bloody snow! Can’t run in this can I?</a:t>
            </a:r>
          </a:p>
          <a:p>
            <a:pPr marL="0" indent="0">
              <a:buNone/>
            </a:pPr>
            <a:r>
              <a:rPr lang="en-CA" sz="4800" dirty="0">
                <a:latin typeface="Courier" pitchFamily="2" charset="0"/>
              </a:rPr>
              <a:t>What shall I do? I’ll clear the path. That way I can run after ‘</a:t>
            </a:r>
            <a:r>
              <a:rPr lang="en-CA" sz="4800" dirty="0" err="1">
                <a:latin typeface="Courier" pitchFamily="2" charset="0"/>
              </a:rPr>
              <a:t>em</a:t>
            </a:r>
            <a:r>
              <a:rPr lang="en-CA" sz="4800" dirty="0">
                <a:latin typeface="Courier" pitchFamily="2" charset="0"/>
              </a:rPr>
              <a:t> next time.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4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E37A2-1AD6-7B40-A7EF-3A865774C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OVERVIEW: Functions of sound in audio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84A83-D70F-BE46-B1FE-00B6D46B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Functions of Sound in Story</a:t>
            </a:r>
          </a:p>
          <a:p>
            <a:pPr lvl="2"/>
            <a:r>
              <a:rPr lang="en-US" dirty="0"/>
              <a:t>Commercial and aesthetic</a:t>
            </a:r>
          </a:p>
          <a:p>
            <a:pPr lvl="2"/>
            <a:r>
              <a:rPr lang="en-US" dirty="0"/>
              <a:t>Setting the scene</a:t>
            </a:r>
          </a:p>
          <a:p>
            <a:pPr lvl="2"/>
            <a:r>
              <a:rPr lang="en-US" dirty="0"/>
              <a:t>Subjective perspective</a:t>
            </a:r>
          </a:p>
          <a:p>
            <a:pPr lvl="2"/>
            <a:r>
              <a:rPr lang="en-US" dirty="0"/>
              <a:t>Structural functions</a:t>
            </a:r>
          </a:p>
          <a:p>
            <a:pPr lvl="2"/>
            <a:r>
              <a:rPr lang="en-US" dirty="0"/>
              <a:t>Creating characters</a:t>
            </a:r>
          </a:p>
          <a:p>
            <a:pPr lvl="2"/>
            <a:r>
              <a:rPr lang="en-US" dirty="0"/>
              <a:t>Believability and immersion</a:t>
            </a:r>
          </a:p>
          <a:p>
            <a:pPr lvl="2"/>
            <a:r>
              <a:rPr lang="en-US" dirty="0"/>
              <a:t>Connotation and metaphor</a:t>
            </a:r>
          </a:p>
          <a:p>
            <a:pPr lvl="2"/>
            <a:r>
              <a:rPr lang="en-US" dirty="0"/>
              <a:t>Mood and emotion</a:t>
            </a:r>
          </a:p>
          <a:p>
            <a:pPr lvl="1"/>
            <a:r>
              <a:rPr lang="en-US" dirty="0"/>
              <a:t>Audio Story analysis</a:t>
            </a:r>
          </a:p>
          <a:p>
            <a:pPr lvl="1"/>
            <a:r>
              <a:rPr lang="en-US" dirty="0"/>
              <a:t>Spotting a Script</a:t>
            </a:r>
          </a:p>
          <a:p>
            <a:pPr lvl="1"/>
            <a:r>
              <a:rPr lang="en-US" dirty="0"/>
              <a:t>Cue Sheets &amp; Asset </a:t>
            </a:r>
            <a:r>
              <a:rPr lang="en-US"/>
              <a:t>LIstes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9428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DC62B-3C20-D142-8DB0-C55C97B73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spotting a 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D95C1-5E49-C543-A1D0-9B083D62F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read: </a:t>
            </a:r>
          </a:p>
          <a:p>
            <a:pPr lvl="1"/>
            <a:r>
              <a:rPr lang="en-US" dirty="0"/>
              <a:t>Read whole script, pay attention to objects, environments, actions, emotions. </a:t>
            </a:r>
          </a:p>
          <a:p>
            <a:pPr lvl="1"/>
            <a:r>
              <a:rPr lang="en-US" dirty="0"/>
              <a:t>Circle keywords that indicate special sounds. </a:t>
            </a:r>
          </a:p>
          <a:p>
            <a:pPr lvl="1"/>
            <a:r>
              <a:rPr lang="en-US" dirty="0"/>
              <a:t>Think about tension and release points</a:t>
            </a:r>
          </a:p>
          <a:p>
            <a:pPr lvl="1"/>
            <a:r>
              <a:rPr lang="en-US" dirty="0"/>
              <a:t>Write down any immediate thoughts or notes</a:t>
            </a:r>
          </a:p>
        </p:txBody>
      </p:sp>
    </p:spTree>
    <p:extLst>
      <p:ext uri="{BB962C8B-B14F-4D97-AF65-F5344CB8AC3E}">
        <p14:creationId xmlns:p14="http://schemas.microsoft.com/office/powerpoint/2010/main" val="3342009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359DA-DD73-1A40-926A-7E1461559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Spotting a 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243E8-6A03-9146-A46D-04B4281F8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Second read:</a:t>
            </a:r>
          </a:p>
          <a:p>
            <a:pPr lvl="1"/>
            <a:r>
              <a:rPr lang="en-US" dirty="0"/>
              <a:t>What can sound bring to the story?</a:t>
            </a:r>
          </a:p>
          <a:p>
            <a:pPr lvl="1"/>
            <a:r>
              <a:rPr lang="en-US" dirty="0"/>
              <a:t>What is the theme, and what sounds do you associate with it?</a:t>
            </a:r>
          </a:p>
          <a:p>
            <a:pPr lvl="1"/>
            <a:r>
              <a:rPr lang="en-US" dirty="0"/>
              <a:t>What sonic generalizations or stereotypes can you use?</a:t>
            </a:r>
          </a:p>
          <a:p>
            <a:pPr lvl="1"/>
            <a:r>
              <a:rPr lang="en-US" dirty="0"/>
              <a:t>How will you enhance mood/emotion of key scenes</a:t>
            </a:r>
          </a:p>
          <a:p>
            <a:pPr lvl="1"/>
            <a:r>
              <a:rPr lang="en-US" dirty="0"/>
              <a:t>What moods do you associate with what scenes?</a:t>
            </a:r>
          </a:p>
          <a:p>
            <a:pPr lvl="1"/>
            <a:r>
              <a:rPr lang="en-US" dirty="0"/>
              <a:t>What is the overall arc of emotion? What is the peak?</a:t>
            </a:r>
          </a:p>
          <a:p>
            <a:pPr lvl="1"/>
            <a:r>
              <a:rPr lang="en-US" dirty="0"/>
              <a:t>What is the genre and what sounds do you associate with it?</a:t>
            </a:r>
          </a:p>
        </p:txBody>
      </p:sp>
    </p:spTree>
    <p:extLst>
      <p:ext uri="{BB962C8B-B14F-4D97-AF65-F5344CB8AC3E}">
        <p14:creationId xmlns:p14="http://schemas.microsoft.com/office/powerpoint/2010/main" val="20981843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C6F77-63D5-D840-BA85-9EAD773AC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Cue 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5C4A8-9328-774E-823C-F390CDBB5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Identify individual cues in script and what sounds and music you want. </a:t>
            </a:r>
          </a:p>
          <a:p>
            <a:r>
              <a:rPr lang="en-US" dirty="0"/>
              <a:t>Types of music cues:</a:t>
            </a:r>
          </a:p>
          <a:p>
            <a:pPr lvl="1"/>
            <a:r>
              <a:rPr lang="en-US" dirty="0"/>
              <a:t>Bridge</a:t>
            </a:r>
          </a:p>
          <a:p>
            <a:pPr lvl="1"/>
            <a:r>
              <a:rPr lang="en-US" dirty="0"/>
              <a:t>Fades</a:t>
            </a:r>
          </a:p>
          <a:p>
            <a:pPr lvl="1"/>
            <a:r>
              <a:rPr lang="en-US" dirty="0"/>
              <a:t>Beds</a:t>
            </a:r>
          </a:p>
          <a:p>
            <a:pPr lvl="1"/>
            <a:r>
              <a:rPr lang="en-US" dirty="0"/>
              <a:t>Sting</a:t>
            </a:r>
          </a:p>
          <a:p>
            <a:pPr lvl="1"/>
            <a:r>
              <a:rPr lang="en-US" dirty="0"/>
              <a:t>Under</a:t>
            </a:r>
          </a:p>
          <a:p>
            <a:pPr lvl="1"/>
            <a:r>
              <a:rPr lang="en-US" dirty="0"/>
              <a:t>Duck Under</a:t>
            </a:r>
          </a:p>
          <a:p>
            <a:pPr lvl="1"/>
            <a:r>
              <a:rPr lang="en-US" dirty="0"/>
              <a:t>Establish</a:t>
            </a:r>
          </a:p>
          <a:p>
            <a:pPr lvl="1"/>
            <a:r>
              <a:rPr lang="en-US" dirty="0"/>
              <a:t>Play through and out</a:t>
            </a:r>
          </a:p>
        </p:txBody>
      </p:sp>
    </p:spTree>
    <p:extLst>
      <p:ext uri="{BB962C8B-B14F-4D97-AF65-F5344CB8AC3E}">
        <p14:creationId xmlns:p14="http://schemas.microsoft.com/office/powerpoint/2010/main" val="3537290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CCCEF-8705-844B-914E-88925A2F4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Asset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FCACE-BF3A-0C41-8521-282B18346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7338" y="1867970"/>
            <a:ext cx="9086461" cy="952722"/>
          </a:xfrm>
        </p:spPr>
        <p:txBody>
          <a:bodyPr/>
          <a:lstStyle/>
          <a:p>
            <a:r>
              <a:rPr lang="en-US" dirty="0"/>
              <a:t>List of all sounds need to find, record, make or design.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A789A57-1BED-8C4E-BE59-B3E2E4897E6E}"/>
              </a:ext>
            </a:extLst>
          </p:cNvPr>
          <p:cNvGraphicFramePr>
            <a:graphicFrameLocks noGrp="1"/>
          </p:cNvGraphicFramePr>
          <p:nvPr/>
        </p:nvGraphicFramePr>
        <p:xfrm>
          <a:off x="2267337" y="2988810"/>
          <a:ext cx="9086460" cy="14979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4086">
                  <a:extLst>
                    <a:ext uri="{9D8B030D-6E8A-4147-A177-3AD203B41FA5}">
                      <a16:colId xmlns:a16="http://schemas.microsoft.com/office/drawing/2014/main" val="2919772520"/>
                    </a:ext>
                  </a:extLst>
                </a:gridCol>
                <a:gridCol w="1514086">
                  <a:extLst>
                    <a:ext uri="{9D8B030D-6E8A-4147-A177-3AD203B41FA5}">
                      <a16:colId xmlns:a16="http://schemas.microsoft.com/office/drawing/2014/main" val="3486970960"/>
                    </a:ext>
                  </a:extLst>
                </a:gridCol>
                <a:gridCol w="1514086">
                  <a:extLst>
                    <a:ext uri="{9D8B030D-6E8A-4147-A177-3AD203B41FA5}">
                      <a16:colId xmlns:a16="http://schemas.microsoft.com/office/drawing/2014/main" val="1640870054"/>
                    </a:ext>
                  </a:extLst>
                </a:gridCol>
                <a:gridCol w="1514086">
                  <a:extLst>
                    <a:ext uri="{9D8B030D-6E8A-4147-A177-3AD203B41FA5}">
                      <a16:colId xmlns:a16="http://schemas.microsoft.com/office/drawing/2014/main" val="2861759597"/>
                    </a:ext>
                  </a:extLst>
                </a:gridCol>
                <a:gridCol w="1515058">
                  <a:extLst>
                    <a:ext uri="{9D8B030D-6E8A-4147-A177-3AD203B41FA5}">
                      <a16:colId xmlns:a16="http://schemas.microsoft.com/office/drawing/2014/main" val="3844722855"/>
                    </a:ext>
                  </a:extLst>
                </a:gridCol>
                <a:gridCol w="1515058">
                  <a:extLst>
                    <a:ext uri="{9D8B030D-6E8A-4147-A177-3AD203B41FA5}">
                      <a16:colId xmlns:a16="http://schemas.microsoft.com/office/drawing/2014/main" val="4204098321"/>
                    </a:ext>
                  </a:extLst>
                </a:gridCol>
              </a:tblGrid>
              <a:tr h="299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Scene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Sound</a:t>
                      </a:r>
                      <a:endParaRPr lang="en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Filename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Category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Notes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Finished?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7193123"/>
                  </a:ext>
                </a:extLst>
              </a:tr>
              <a:tr h="5991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Fireplace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Fire crackle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Fire_01.wav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Ambience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Loop. Still needs reverb.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-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382710"/>
                  </a:ext>
                </a:extLst>
              </a:tr>
              <a:tr h="5991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Fireplace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Dog whimper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Dog_02.wav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Spot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Get John to voice this.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-</a:t>
                      </a:r>
                      <a:endParaRPr lang="en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015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08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ADAF8-E291-5342-84A3-F53D99F03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Intro: Audio “Stories”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3455F-086C-E249-B6E2-BE35F29E3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Fiction or non-fiction</a:t>
            </a:r>
          </a:p>
          <a:p>
            <a:r>
              <a:rPr lang="en-US" dirty="0"/>
              <a:t>Podcasts</a:t>
            </a:r>
          </a:p>
          <a:p>
            <a:r>
              <a:rPr lang="en-US" dirty="0"/>
              <a:t>Radio dramas</a:t>
            </a:r>
          </a:p>
          <a:p>
            <a:r>
              <a:rPr lang="en-US" dirty="0"/>
              <a:t>Audiobooks</a:t>
            </a:r>
          </a:p>
          <a:p>
            <a:r>
              <a:rPr lang="en-US" dirty="0"/>
              <a:t>Smart speaker stories</a:t>
            </a:r>
          </a:p>
          <a:p>
            <a:r>
              <a:rPr lang="en-US" dirty="0"/>
              <a:t>Interactive audio stories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BA969C-A239-E84F-B09F-3DB7A5296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8188" y="2045660"/>
            <a:ext cx="1347209" cy="399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157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DE8DD-4C20-434E-82F5-F43AE685E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&amp; Aesthetic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F1C96-3B6E-A64A-B803-3B8F3E56C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Branding</a:t>
            </a:r>
          </a:p>
          <a:p>
            <a:r>
              <a:rPr lang="en-US" dirty="0"/>
              <a:t>Idents</a:t>
            </a:r>
          </a:p>
          <a:p>
            <a:r>
              <a:rPr lang="en-US" dirty="0"/>
              <a:t>Bumpers</a:t>
            </a:r>
          </a:p>
          <a:p>
            <a:r>
              <a:rPr lang="en-US" dirty="0"/>
              <a:t>stingers</a:t>
            </a:r>
          </a:p>
        </p:txBody>
      </p:sp>
    </p:spTree>
    <p:extLst>
      <p:ext uri="{BB962C8B-B14F-4D97-AF65-F5344CB8AC3E}">
        <p14:creationId xmlns:p14="http://schemas.microsoft.com/office/powerpoint/2010/main" val="2203067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EF0DD-031E-0B40-86A0-28C3FA6B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the Scene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2B7E0-DA53-134F-BF1F-67D7FBAC6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distill an environment’s sound to its essence?</a:t>
            </a:r>
          </a:p>
          <a:p>
            <a:r>
              <a:rPr lang="en-US" dirty="0"/>
              <a:t>Environment as shift in scene</a:t>
            </a:r>
          </a:p>
          <a:p>
            <a:r>
              <a:rPr lang="en-US" dirty="0"/>
              <a:t>Soundscapes for mood</a:t>
            </a:r>
          </a:p>
        </p:txBody>
      </p:sp>
    </p:spTree>
    <p:extLst>
      <p:ext uri="{BB962C8B-B14F-4D97-AF65-F5344CB8AC3E}">
        <p14:creationId xmlns:p14="http://schemas.microsoft.com/office/powerpoint/2010/main" val="3485022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6D28F-294E-DE4A-98CF-26B2927AF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Subjective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2B3FC-D866-624C-92A2-89E563639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is our “listener”?</a:t>
            </a:r>
          </a:p>
          <a:p>
            <a:r>
              <a:rPr lang="en-US" dirty="0"/>
              <a:t>How does perspective change throughout the story?</a:t>
            </a:r>
          </a:p>
          <a:p>
            <a:r>
              <a:rPr lang="en-US" dirty="0"/>
              <a:t>What does perspective say about the story?</a:t>
            </a:r>
          </a:p>
        </p:txBody>
      </p:sp>
    </p:spTree>
    <p:extLst>
      <p:ext uri="{BB962C8B-B14F-4D97-AF65-F5344CB8AC3E}">
        <p14:creationId xmlns:p14="http://schemas.microsoft.com/office/powerpoint/2010/main" val="67392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CE6E-BF29-3440-980D-D6B31362B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75EED-A9A3-AA4B-B4BA-F1F553235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Transitions: Links, segues, tails: fades, cuts</a:t>
            </a:r>
          </a:p>
          <a:p>
            <a:r>
              <a:rPr lang="en-US" dirty="0"/>
              <a:t>Change in narrative</a:t>
            </a:r>
          </a:p>
          <a:p>
            <a:pPr lvl="1"/>
            <a:r>
              <a:rPr lang="en-US" dirty="0"/>
              <a:t>Foreshadowing</a:t>
            </a:r>
          </a:p>
          <a:p>
            <a:pPr lvl="1"/>
            <a:r>
              <a:rPr lang="en-US" dirty="0"/>
              <a:t>Flashbacks</a:t>
            </a:r>
          </a:p>
          <a:p>
            <a:pPr lvl="1"/>
            <a:r>
              <a:rPr lang="en-US" dirty="0"/>
              <a:t>Dreams</a:t>
            </a:r>
          </a:p>
          <a:p>
            <a:pPr lvl="1"/>
            <a:r>
              <a:rPr lang="en-US" dirty="0"/>
              <a:t>In-the-head</a:t>
            </a:r>
          </a:p>
          <a:p>
            <a:r>
              <a:rPr lang="en-US" dirty="0"/>
              <a:t>Silence</a:t>
            </a:r>
          </a:p>
          <a:p>
            <a:r>
              <a:rPr lang="en-US" dirty="0"/>
              <a:t>How are changes in scene indicated in sound?</a:t>
            </a:r>
          </a:p>
        </p:txBody>
      </p:sp>
    </p:spTree>
    <p:extLst>
      <p:ext uri="{BB962C8B-B14F-4D97-AF65-F5344CB8AC3E}">
        <p14:creationId xmlns:p14="http://schemas.microsoft.com/office/powerpoint/2010/main" val="1586682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70EF2-3C77-A549-95B6-709E009C0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9B232-5C1C-1C4D-8723-B8EEBD9EE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Leitmotifs</a:t>
            </a:r>
          </a:p>
          <a:p>
            <a:r>
              <a:rPr lang="en-US" dirty="0"/>
              <a:t>What characteristics can we know about a character by their sound?</a:t>
            </a:r>
          </a:p>
          <a:p>
            <a:r>
              <a:rPr lang="en-US" dirty="0"/>
              <a:t>Non-human characters</a:t>
            </a:r>
          </a:p>
        </p:txBody>
      </p:sp>
    </p:spTree>
    <p:extLst>
      <p:ext uri="{BB962C8B-B14F-4D97-AF65-F5344CB8AC3E}">
        <p14:creationId xmlns:p14="http://schemas.microsoft.com/office/powerpoint/2010/main" val="1021759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CFB3A-BA9A-2B4C-8405-1178C8DAB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Believability and Immersion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AB2C2-D749-634B-AB49-71B0C1EA1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Believability versus realism: Cinematic realism</a:t>
            </a:r>
          </a:p>
          <a:p>
            <a:r>
              <a:rPr lang="en-US" dirty="0"/>
              <a:t>Audience expectation</a:t>
            </a:r>
          </a:p>
          <a:p>
            <a:r>
              <a:rPr lang="en-US" dirty="0"/>
              <a:t>Immersion </a:t>
            </a:r>
          </a:p>
        </p:txBody>
      </p:sp>
    </p:spTree>
    <p:extLst>
      <p:ext uri="{BB962C8B-B14F-4D97-AF65-F5344CB8AC3E}">
        <p14:creationId xmlns:p14="http://schemas.microsoft.com/office/powerpoint/2010/main" val="1535046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udyingsound" id="{85E538EE-6592-1D4C-85D3-10CFA1E6B4E2}" vid="{4CC32D81-0A19-4B4E-BE4A-9587646CFA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969</Words>
  <Application>Microsoft Macintosh PowerPoint</Application>
  <PresentationFormat>Widescreen</PresentationFormat>
  <Paragraphs>162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Courier</vt:lpstr>
      <vt:lpstr>Times New Roman</vt:lpstr>
      <vt:lpstr>Office Theme</vt:lpstr>
      <vt:lpstr>Chapter 9</vt:lpstr>
      <vt:lpstr>OVERVIEW: Functions of sound in audio story</vt:lpstr>
      <vt:lpstr>Intro: Audio “Stories”</vt:lpstr>
      <vt:lpstr>Commercial &amp; Aesthetic Functions</vt:lpstr>
      <vt:lpstr>Setting the Scene</vt:lpstr>
      <vt:lpstr>Subjective Perspective</vt:lpstr>
      <vt:lpstr>Structural Functions</vt:lpstr>
      <vt:lpstr>Creating Characters</vt:lpstr>
      <vt:lpstr>Believability and Immersion</vt:lpstr>
      <vt:lpstr>Connotation and metaphor </vt:lpstr>
      <vt:lpstr>Mood and Emotion</vt:lpstr>
      <vt:lpstr>Audio Research</vt:lpstr>
      <vt:lpstr>Audio Story Analysis</vt:lpstr>
      <vt:lpstr>Audio Story Analysis</vt:lpstr>
      <vt:lpstr>Audio Story Analysis</vt:lpstr>
      <vt:lpstr>Audio Story Analysis</vt:lpstr>
      <vt:lpstr>Audio Story Analysis</vt:lpstr>
      <vt:lpstr>Audio Story Analysis</vt:lpstr>
      <vt:lpstr>Spotting a script (* text from BBC radio series The Wire for the episode “The Startling Truths of Old World Sparrows” by Fiona Evans )</vt:lpstr>
      <vt:lpstr>Steps to spotting a script</vt:lpstr>
      <vt:lpstr>Steps to Spotting a Script</vt:lpstr>
      <vt:lpstr>Cue Sheets</vt:lpstr>
      <vt:lpstr>The Asset 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creator>Karen</dc:creator>
  <cp:lastModifiedBy>Karen</cp:lastModifiedBy>
  <cp:revision>4</cp:revision>
  <dcterms:created xsi:type="dcterms:W3CDTF">2019-07-29T14:06:58Z</dcterms:created>
  <dcterms:modified xsi:type="dcterms:W3CDTF">2019-07-29T16:51:36Z</dcterms:modified>
</cp:coreProperties>
</file>