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comments/comment6.xml" ContentType="application/vnd.openxmlformats-officedocument.presentationml.comments+xml"/>
  <Override PartName="/ppt/ink/ink1.xml" ContentType="application/inkml+xml"/>
  <Override PartName="/ppt/comments/comment7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2" r:id="rId1"/>
  </p:sldMasterIdLst>
  <p:sldIdLst>
    <p:sldId id="278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61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en" initials=".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3D57"/>
    <a:srgbClr val="FFE26D"/>
    <a:srgbClr val="FFF0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64"/>
    <p:restoredTop sz="94694"/>
  </p:normalViewPr>
  <p:slideViewPr>
    <p:cSldViewPr snapToGrid="0" snapToObjects="1">
      <p:cViewPr>
        <p:scale>
          <a:sx n="85" d="100"/>
          <a:sy n="85" d="100"/>
        </p:scale>
        <p:origin x="588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7-29T12:30:03.417" idx="1">
    <p:pos x="10" y="10"/>
    <p:text>KEEP GRAPHIC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7-29T12:30:09.741" idx="2">
    <p:pos x="10" y="10"/>
    <p:text>KEEP GRAPHIC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7-29T12:30:18.011" idx="3">
    <p:pos x="10" y="10"/>
    <p:text>keep graphic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7-29T12:30:28.743" idx="4">
    <p:pos x="10" y="10"/>
    <p:text>keep graphic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7-29T12:30:37.108" idx="5">
    <p:pos x="10" y="10"/>
    <p:text>keep graphic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7-29T12:31:00.528" idx="6">
    <p:pos x="10" y="10"/>
    <p:text>keep graphic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7-29T12:31:48.322" idx="7">
    <p:pos x="10" y="10"/>
    <p:text>keep</p:text>
    <p:extLst>
      <p:ext uri="{C676402C-5697-4E1C-873F-D02D1690AC5C}">
        <p15:threadingInfo xmlns:p15="http://schemas.microsoft.com/office/powerpoint/2012/main" timeZoneBias="240"/>
      </p:ext>
    </p:extLst>
  </p:cm>
</p:cmLst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4-04T13:05:41.0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1 566 24575,'3'4'0,"-3"1"0,3-1 0,-3 2 0,3 1 0,-2-1 0,5 1 0,-6-1 0,6 1 0,-5-1 0,4-2 0,-4 2 0,2-3 0,0 7 0,-2-3 0,4 5 0,-1-5 0,3 8 0,-1-7 0,0 10 0,-2-10 0,5 10 0,-5-13 0,5 10 0,-5-11 0,2 5 0,-6-2 0,9 2 0,-7-2 0,9 3 0,-10-4 0,8 1 0,-8-1 0,5-2 0,-6 1 0,6-4 0,-5 5 0,2-3 0,0 1 0,-3 5 0,6-8 0,-2 5 0,2-6 0,-2-3 0,1 2 0,-4-5 0,8 3 0,-8-4 0,22-11 0,-16 8 0,29-20 0,-26 24 0,19-21 0,-20 25 0,12-19 0,-16 16 0,6-8 0,-7 10 0,-1-3 0,3 5 0,-5-5 0,5 6 0,-6-6 0,6 5 0,-2-5 0,2 6 0,-2-9 0,2 7 0,-6-6 0,6 7 0,-5-2 0,2 3 0</inkml:trace>
  <inkml:trace contextRef="#ctx0" brushRef="#br0" timeOffset="2704">118 895 24575,'4'-6'0,"1"-1"0,-4 1 0,2-1 0,-3 1 0,3-4 0,-2 3 0,4-3 0,-4 4 0,8-21 0,-8 15 0,11-24 0,-8 27 0,2-12 0,0 16 0,-5-10 0,2 11 0,0-8 0,-3 4 0,6-4 0,-5 5 0,2-3 0,0 6 0,-3-4 0,3 3 0,0-10 0,-2 7 0,2-8 0,0 9 0,-3-2 0,6 5 0,-5-2 0,2 2 0,0-5 0,-3 2 0,3-6 0,-3 6 0,3-3 0,-2 4 0,2-1 0,-3 1 0,3 2 0,-3-2 0,6 0 0,-5-2 0,2-4 0,-3 5 0,2-9 0,-1 8 0,2-7 0,0 10 0,-2-9 0,2 9 0,-1-11 0,-1 9 0,2-2 0,-3 2 0,0 0 0,0 1 0,3-1 0,-2 1 0,2-1 0,-3 0 0,0 1 0,0-1 0,0 1 0,0-1 0,2-2 0,-1 1 0,2-7 0,-3 7 0,0-7 0,0 7 0,0-1 0,0 2 0,0 1 0,0-1 0,3-2 0,-2 1 0,1-1 0,-2 2 0,0 1 0,0-1 0,0 0 0,0 1 0,0-1 0,0 1 0,0-1 0,0 0 0,0 1 0,0-1 0,0 1 0,-2-1 0,1 1 0,-2-1 0,3 0 0,0-5 0,-3 7 0,2-10 0,-2 11 0,0-3 0,3 1 0,-3 3 0,3-4 0,0 4 0,0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FC758-CAA7-994F-A450-946CA5160C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DB94EB-B261-B849-A1CA-AE1005F8A4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23264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622725-02A2-4F40-AA12-B914404A1F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DDE7FB-EE1B-354B-844D-44C22B2E8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B312B-475D-5648-8210-4EDDCF1F23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B19ADE-6925-0C48-B8DA-244E140200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469978-F99C-4F24-A73C-EA8068E3424A}"/>
              </a:ext>
            </a:extLst>
          </p:cNvPr>
          <p:cNvSpPr/>
          <p:nvPr/>
        </p:nvSpPr>
        <p:spPr>
          <a:xfrm>
            <a:off x="0" y="0"/>
            <a:ext cx="12191998" cy="13255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F9433D51-0439-4A6C-92D6-415E4109803F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78142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A7BE4BE-79C8-4233-A2AC-A3282548EFE9}"/>
              </a:ext>
            </a:extLst>
          </p:cNvPr>
          <p:cNvSpPr/>
          <p:nvPr/>
        </p:nvSpPr>
        <p:spPr>
          <a:xfrm>
            <a:off x="0" y="0"/>
            <a:ext cx="12191998" cy="13255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A787B94-92DC-4986-86B5-9D9CE4640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84276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81280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514BC-19B6-504B-BD9C-83D92AAA3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DBC28F-7E43-E843-B4D9-73C8D33EC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AB2EE3-77B2-0E47-8A0B-D01A12D126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44143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05B49-058B-FA48-9A8A-CC3F24DD8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FA92A1-7880-4343-9A4A-918B98864C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8D5B44-20D9-7447-ABE0-545508A7BE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39494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DD05E-582C-FE40-8A4A-2016AC5CB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016BE0-8A2D-3E4C-BCBF-22AC7C2969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36961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364A17-0024-6A44-B461-B7F0B62C79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DF5558-6FE9-5440-BD96-F545942462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80744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8FB56-556F-CE40-BFDF-D058E7D0E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2A7B7-D539-FD44-9DDE-C3648D00DA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3611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C20DC-E86E-F04B-ADC1-B02F9EFA8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506D56-858E-B44B-B6EB-68E10B360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12" y="1899168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111522-9D52-6844-9624-515AB4BD94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612" y="1903639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56239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97531-BC87-4343-BBB9-E5A82BF90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F6CF0-6716-9F40-BABE-20FA864654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84C72B-0DB2-E040-BC0B-6448A8A77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6804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B8C52-F9F0-C34C-B4F0-B3B7667AB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9E6F9E-77E1-D147-AFC8-F914BC942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3693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C72C1F0-FBC5-4021-9ACE-E174A62BFCCE}"/>
              </a:ext>
            </a:extLst>
          </p:cNvPr>
          <p:cNvSpPr/>
          <p:nvPr/>
        </p:nvSpPr>
        <p:spPr>
          <a:xfrm>
            <a:off x="429208" y="1639005"/>
            <a:ext cx="11333584" cy="43513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1EE5D9D-8A8F-448C-A26F-899FF17D4192}"/>
              </a:ext>
            </a:extLst>
          </p:cNvPr>
          <p:cNvSpPr/>
          <p:nvPr/>
        </p:nvSpPr>
        <p:spPr>
          <a:xfrm>
            <a:off x="6327710" y="1639005"/>
            <a:ext cx="5435082" cy="43513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7947E36-1ED8-4AEE-BF04-217700D196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3731" y="2122070"/>
            <a:ext cx="10314991" cy="3416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840CB9-5ACB-4190-8BB9-B1E1038B1537}"/>
              </a:ext>
            </a:extLst>
          </p:cNvPr>
          <p:cNvSpPr/>
          <p:nvPr/>
        </p:nvSpPr>
        <p:spPr>
          <a:xfrm>
            <a:off x="0" y="0"/>
            <a:ext cx="12191998" cy="13255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4D61977D-56F7-420B-9B01-D89B01CA1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61904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C72C1F0-FBC5-4021-9ACE-E174A62BFCCE}"/>
              </a:ext>
            </a:extLst>
          </p:cNvPr>
          <p:cNvSpPr/>
          <p:nvPr/>
        </p:nvSpPr>
        <p:spPr>
          <a:xfrm>
            <a:off x="429208" y="1639005"/>
            <a:ext cx="11333584" cy="11445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7947E36-1ED8-4AEE-BF04-217700D196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3731" y="1639005"/>
            <a:ext cx="10314991" cy="114453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840CB9-5ACB-4190-8BB9-B1E1038B1537}"/>
              </a:ext>
            </a:extLst>
          </p:cNvPr>
          <p:cNvSpPr/>
          <p:nvPr/>
        </p:nvSpPr>
        <p:spPr>
          <a:xfrm>
            <a:off x="0" y="0"/>
            <a:ext cx="12191998" cy="13255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4D61977D-56F7-420B-9B01-D89B01CA1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81125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C72C1F0-FBC5-4021-9ACE-E174A62BFCCE}"/>
              </a:ext>
            </a:extLst>
          </p:cNvPr>
          <p:cNvSpPr/>
          <p:nvPr/>
        </p:nvSpPr>
        <p:spPr>
          <a:xfrm>
            <a:off x="429208" y="1639005"/>
            <a:ext cx="11333584" cy="221133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7947E36-1ED8-4AEE-BF04-217700D196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3731" y="1639005"/>
            <a:ext cx="10314991" cy="221133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840CB9-5ACB-4190-8BB9-B1E1038B1537}"/>
              </a:ext>
            </a:extLst>
          </p:cNvPr>
          <p:cNvSpPr/>
          <p:nvPr/>
        </p:nvSpPr>
        <p:spPr>
          <a:xfrm>
            <a:off x="0" y="0"/>
            <a:ext cx="12191998" cy="13255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4D61977D-56F7-420B-9B01-D89B01CA1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25616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bg>
      <p:bgPr>
        <a:solidFill>
          <a:srgbClr val="FFE2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23C8F84-EA7B-4A46-808B-258D3DD9D6B7}"/>
              </a:ext>
            </a:extLst>
          </p:cNvPr>
          <p:cNvSpPr/>
          <p:nvPr/>
        </p:nvSpPr>
        <p:spPr>
          <a:xfrm>
            <a:off x="429208" y="1639005"/>
            <a:ext cx="5469294" cy="43513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D71E0A9-D481-4CAD-9FFE-E4E3CBA8ECFC}"/>
              </a:ext>
            </a:extLst>
          </p:cNvPr>
          <p:cNvSpPr/>
          <p:nvPr/>
        </p:nvSpPr>
        <p:spPr>
          <a:xfrm>
            <a:off x="6327710" y="1639005"/>
            <a:ext cx="5435082" cy="43513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40AEBFA-A6B2-4705-B9E8-89BE640204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7510" y="2127250"/>
            <a:ext cx="4492690" cy="34004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1E4A2F1-D295-4180-926E-344AB37A02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47924" y="2127250"/>
            <a:ext cx="4394654" cy="33496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94AE482-7B99-4B1A-B39F-BC7AC792F349}"/>
              </a:ext>
            </a:extLst>
          </p:cNvPr>
          <p:cNvSpPr/>
          <p:nvPr/>
        </p:nvSpPr>
        <p:spPr>
          <a:xfrm>
            <a:off x="0" y="0"/>
            <a:ext cx="12191998" cy="13255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Title 24">
            <a:extLst>
              <a:ext uri="{FF2B5EF4-FFF2-40B4-BE49-F238E27FC236}">
                <a16:creationId xmlns:a16="http://schemas.microsoft.com/office/drawing/2014/main" id="{D65200D0-8510-4A5C-AA05-A27539018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91487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bg>
      <p:bgPr>
        <a:solidFill>
          <a:srgbClr val="FFE2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D71E0A9-D481-4CAD-9FFE-E4E3CBA8ECFC}"/>
              </a:ext>
            </a:extLst>
          </p:cNvPr>
          <p:cNvSpPr/>
          <p:nvPr/>
        </p:nvSpPr>
        <p:spPr>
          <a:xfrm>
            <a:off x="6327710" y="1639005"/>
            <a:ext cx="5435082" cy="43513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1E4A2F1-D295-4180-926E-344AB37A02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47924" y="2127250"/>
            <a:ext cx="4394654" cy="3349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0E1C0D-44AA-4423-A548-73FF83EE4510}"/>
              </a:ext>
            </a:extLst>
          </p:cNvPr>
          <p:cNvSpPr/>
          <p:nvPr/>
        </p:nvSpPr>
        <p:spPr>
          <a:xfrm>
            <a:off x="0" y="0"/>
            <a:ext cx="12191998" cy="13255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87376E17-4A25-4C47-B83C-726C34FE6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80210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wo Content">
    <p:bg>
      <p:bgPr>
        <a:solidFill>
          <a:srgbClr val="FFE2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D71E0A9-D481-4CAD-9FFE-E4E3CBA8ECFC}"/>
              </a:ext>
            </a:extLst>
          </p:cNvPr>
          <p:cNvSpPr/>
          <p:nvPr/>
        </p:nvSpPr>
        <p:spPr>
          <a:xfrm>
            <a:off x="8139952" y="1639005"/>
            <a:ext cx="3622839" cy="43513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1E4A2F1-D295-4180-926E-344AB37A02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633012" y="2127250"/>
            <a:ext cx="2609566" cy="3349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0E1C0D-44AA-4423-A548-73FF83EE4510}"/>
              </a:ext>
            </a:extLst>
          </p:cNvPr>
          <p:cNvSpPr/>
          <p:nvPr/>
        </p:nvSpPr>
        <p:spPr>
          <a:xfrm>
            <a:off x="0" y="0"/>
            <a:ext cx="12191998" cy="13255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87376E17-4A25-4C47-B83C-726C34FE6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55767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bg>
      <p:bgPr>
        <a:solidFill>
          <a:srgbClr val="FFE2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23C8F84-EA7B-4A46-808B-258D3DD9D6B7}"/>
              </a:ext>
            </a:extLst>
          </p:cNvPr>
          <p:cNvSpPr/>
          <p:nvPr/>
        </p:nvSpPr>
        <p:spPr>
          <a:xfrm>
            <a:off x="429208" y="1639005"/>
            <a:ext cx="5469294" cy="435133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40AEBFA-A6B2-4705-B9E8-89BE640204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7510" y="2127250"/>
            <a:ext cx="4492690" cy="34004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461EF5-DEEB-4D7B-A882-9A1D09F4A838}"/>
              </a:ext>
            </a:extLst>
          </p:cNvPr>
          <p:cNvSpPr/>
          <p:nvPr/>
        </p:nvSpPr>
        <p:spPr>
          <a:xfrm>
            <a:off x="0" y="0"/>
            <a:ext cx="12191998" cy="13255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13B8BED-4406-4C1E-96AF-5F65F762A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87564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F085F82-8B67-4291-9477-9A77C0B25641}"/>
              </a:ext>
            </a:extLst>
          </p:cNvPr>
          <p:cNvSpPr/>
          <p:nvPr/>
        </p:nvSpPr>
        <p:spPr>
          <a:xfrm>
            <a:off x="6095999" y="60649"/>
            <a:ext cx="6095999" cy="6797350"/>
          </a:xfrm>
          <a:prstGeom prst="rect">
            <a:avLst/>
          </a:prstGeom>
          <a:solidFill>
            <a:srgbClr val="F5D763">
              <a:alpha val="3254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57FBB7C6-6FC0-1040-A3A5-3BDB88B8938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0" y="6238749"/>
            <a:ext cx="1735015" cy="4833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BE716B-D429-6B4F-99FF-1EC1CD95136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0" y="6586151"/>
            <a:ext cx="12192000" cy="271848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6CD31A40-4396-4FAF-A0A5-44746B931A1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0" y="6238749"/>
            <a:ext cx="1735015" cy="4833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BF7719-C60B-4232-A728-B6382C63E54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0" y="6586151"/>
            <a:ext cx="12192000" cy="271848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ECEB21D1-4CD4-4227-911B-CC6F2A9734E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0" y="6238749"/>
            <a:ext cx="1735015" cy="4833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E83314-3BCE-4017-8618-989988777FC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0" y="6586151"/>
            <a:ext cx="12192000" cy="271848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E59FF956-3C54-479C-BFF5-754AA1C91329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0" y="6238749"/>
            <a:ext cx="1735015" cy="4833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A369CB-FA8D-4A20-AFD1-EA01D5C29982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0" y="6586151"/>
            <a:ext cx="12192000" cy="27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290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  <p:sldLayoutId id="2147483780" r:id="rId18"/>
    <p:sldLayoutId id="2147483781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6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rchstar.us/ul-listed-led-exit-sign-light.html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7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hyperlink" Target="https://www.waves.com/plugins/b360-ambisonics-encoder" TargetMode="Externa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5" Type="http://schemas.openxmlformats.org/officeDocument/2006/relationships/comments" Target="../comments/comment1.xml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5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350E4-A0C8-4807-B3DC-6D99FC0235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49893"/>
            <a:ext cx="9144000" cy="2387600"/>
          </a:xfrm>
        </p:spPr>
        <p:txBody>
          <a:bodyPr/>
          <a:lstStyle/>
          <a:p>
            <a:r>
              <a:rPr lang="en-US" dirty="0">
                <a:solidFill>
                  <a:srgbClr val="1C3D57"/>
                </a:solidFill>
              </a:rPr>
              <a:t>Chapter 7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D6527B-A816-41DB-B90E-170E3005FE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29568"/>
            <a:ext cx="9144000" cy="1655762"/>
          </a:xfrm>
        </p:spPr>
        <p:txBody>
          <a:bodyPr/>
          <a:lstStyle/>
          <a:p>
            <a:r>
              <a:rPr lang="en-US" dirty="0">
                <a:solidFill>
                  <a:srgbClr val="1C3D57"/>
                </a:solidFill>
              </a:rPr>
              <a:t>Surround and Spatial Sound</a:t>
            </a:r>
          </a:p>
          <a:p>
            <a:endParaRPr lang="en-CA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85C3594-2595-4487-9590-C3332D35FF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43487" y="863689"/>
            <a:ext cx="2105025" cy="21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738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B8BCC-896D-784A-941B-47B53EACF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In-Head Localization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256C5DC-1B97-40F6-8D4C-E26EAE74A718}"/>
              </a:ext>
            </a:extLst>
          </p:cNvPr>
          <p:cNvGrpSpPr/>
          <p:nvPr/>
        </p:nvGrpSpPr>
        <p:grpSpPr>
          <a:xfrm>
            <a:off x="2808435" y="1793631"/>
            <a:ext cx="6575129" cy="4310742"/>
            <a:chOff x="1958636" y="1803415"/>
            <a:chExt cx="7966026" cy="505458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A642822-A9F6-8D42-844F-BE6CBF765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58636" y="1803415"/>
              <a:ext cx="7966026" cy="505458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0330942-DED7-624B-9CD0-1A7E05C98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19332" y="2705526"/>
              <a:ext cx="3181460" cy="14469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15877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78E5FA-B1E0-4FE7-AD95-599AC0A095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5F25F1-0843-3D4D-A625-63602D44C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Surround Sound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7262799-EE9C-E94D-9EDE-9A24EFCF7D1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/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2166707B-A694-E048-A95C-227EEEABB36B}"/>
              </a:ext>
            </a:extLst>
          </p:cNvPr>
          <p:cNvSpPr txBox="1">
            <a:spLocks/>
          </p:cNvSpPr>
          <p:nvPr/>
        </p:nvSpPr>
        <p:spPr>
          <a:xfrm>
            <a:off x="838200" y="1839612"/>
            <a:ext cx="4872338" cy="296775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Two channel audio: two ears</a:t>
            </a:r>
          </a:p>
          <a:p>
            <a:r>
              <a:rPr lang="en-US"/>
              <a:t>Cross-talk over speakers</a:t>
            </a:r>
          </a:p>
          <a:p>
            <a:r>
              <a:rPr lang="en-US"/>
              <a:t>Headphones: isolate one channel</a:t>
            </a:r>
            <a:endParaRPr lang="en-US" dirty="0"/>
          </a:p>
        </p:txBody>
      </p:sp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CD32A786-E5D7-4FD3-BBEB-DD19E7557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6745" y="1651793"/>
            <a:ext cx="5454014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1752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2BB5A1-0981-C147-B6EE-1A18E62807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File&gt;Export&gt;Export as Wav then hit Save.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/>
              <a:t>Advanced Mixing Options window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182E79-5020-A04E-B3D3-7FAF1A1E1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Surround mixing in Audacity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B1455F-F326-2944-87FE-EA9EB2EF3B3F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839094"/>
            <a:ext cx="6514064" cy="402474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CD2B85F-18C4-6545-9A43-8767A5B0B2D3}"/>
                  </a:ext>
                </a:extLst>
              </p14:cNvPr>
              <p14:cNvContentPartPr/>
              <p14:nvPr/>
            </p14:nvContentPartPr>
            <p14:xfrm>
              <a:off x="5141498" y="2204261"/>
              <a:ext cx="142560" cy="3225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CD2B85F-18C4-6545-9A43-8767A5B0B2D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32498" y="2195251"/>
                <a:ext cx="160200" cy="34022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C10FBC62-0A41-724A-B689-041C5BDB26AF}"/>
              </a:ext>
            </a:extLst>
          </p:cNvPr>
          <p:cNvSpPr txBox="1"/>
          <p:nvPr/>
        </p:nvSpPr>
        <p:spPr>
          <a:xfrm>
            <a:off x="5284058" y="2062173"/>
            <a:ext cx="1691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Drag to reassign</a:t>
            </a:r>
          </a:p>
        </p:txBody>
      </p:sp>
    </p:spTree>
    <p:extLst>
      <p:ext uri="{BB962C8B-B14F-4D97-AF65-F5344CB8AC3E}">
        <p14:creationId xmlns:p14="http://schemas.microsoft.com/office/powerpoint/2010/main" val="26146744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BA4C8-507B-2341-8A59-EF8299F8D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07" y="640081"/>
            <a:ext cx="3377183" cy="3681976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The Exit Sign effect</a:t>
            </a:r>
          </a:p>
        </p:txBody>
      </p:sp>
      <p:pic>
        <p:nvPicPr>
          <p:cNvPr id="4" name="Picture 3" descr="A picture containing object, indoor, red, sitting&#10;&#10;Description automatically generated">
            <a:extLst>
              <a:ext uri="{FF2B5EF4-FFF2-40B4-BE49-F238E27FC236}">
                <a16:creationId xmlns:a16="http://schemas.microsoft.com/office/drawing/2014/main" id="{B96DC887-4DD4-354F-BBEB-CF6188E5F7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18" r="-1" b="-1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1B8231E-56BD-6246-8A83-1927156BAAA6}"/>
              </a:ext>
            </a:extLst>
          </p:cNvPr>
          <p:cNvSpPr/>
          <p:nvPr/>
        </p:nvSpPr>
        <p:spPr>
          <a:xfrm>
            <a:off x="4796306" y="6488658"/>
            <a:ext cx="257634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800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http://www.torchstar.us/ul-listed-led-exit-sign-light.html</a:t>
            </a:r>
            <a:endParaRPr lang="en-US" sz="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324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7AE06-2927-AB4E-A3FD-29866BE74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02110"/>
            <a:ext cx="10515600" cy="1325563"/>
          </a:xfrm>
        </p:spPr>
        <p:txBody>
          <a:bodyPr/>
          <a:lstStyle/>
          <a:p>
            <a:r>
              <a:rPr lang="en-US" dirty="0"/>
              <a:t>Spatial Audio Rendering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9D0FF47-ACCD-4E39-9299-37A15E94A5E0}"/>
              </a:ext>
            </a:extLst>
          </p:cNvPr>
          <p:cNvCxnSpPr/>
          <p:nvPr/>
        </p:nvCxnSpPr>
        <p:spPr>
          <a:xfrm>
            <a:off x="924448" y="3868615"/>
            <a:ext cx="5933552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78440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90E4AA-0469-194E-9B31-CD1C20B6C6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Encoding: B-Format: 4 channels, W, X, Y, Z</a:t>
            </a:r>
          </a:p>
          <a:p>
            <a:r>
              <a:rPr lang="en-US" dirty="0"/>
              <a:t>W: omni</a:t>
            </a:r>
          </a:p>
          <a:p>
            <a:r>
              <a:rPr lang="en-US" dirty="0"/>
              <a:t>X: figure8 pointing forward</a:t>
            </a:r>
          </a:p>
          <a:p>
            <a:r>
              <a:rPr lang="en-US" dirty="0"/>
              <a:t>Y: figure8 pointing left</a:t>
            </a:r>
          </a:p>
          <a:p>
            <a:r>
              <a:rPr lang="en-US" dirty="0"/>
              <a:t>Z: figure8 pointing up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3C7992-5916-FC49-B97B-6C80FDD9F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Ambisonics</a:t>
            </a:r>
            <a:endParaRPr lang="en-US" dirty="0"/>
          </a:p>
        </p:txBody>
      </p:sp>
      <p:pic>
        <p:nvPicPr>
          <p:cNvPr id="5" name="Picture 4" descr="A picture containing athletic game, basketball&#10;&#10;Description automatically generated">
            <a:extLst>
              <a:ext uri="{FF2B5EF4-FFF2-40B4-BE49-F238E27FC236}">
                <a16:creationId xmlns:a16="http://schemas.microsoft.com/office/drawing/2014/main" id="{7B70FB02-2A98-CF43-BFAD-7FA31EEAA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304" y="1521305"/>
            <a:ext cx="5512067" cy="471533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1454653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27C58C-C0F3-43D0-BB2F-E1408A1287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Waves B360</a:t>
            </a:r>
          </a:p>
          <a:p>
            <a:endParaRPr lang="en-C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97BA37-8171-9942-A28D-1B3369FA3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Ambisonics</a:t>
            </a:r>
            <a:r>
              <a:rPr lang="en-US" dirty="0"/>
              <a:t> mixing tools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F0EC3C-6F47-4346-89B7-333CB8CE8794}"/>
              </a:ext>
            </a:extLst>
          </p:cNvPr>
          <p:cNvSpPr txBox="1"/>
          <p:nvPr/>
        </p:nvSpPr>
        <p:spPr>
          <a:xfrm>
            <a:off x="3885813" y="6211083"/>
            <a:ext cx="32928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000" dirty="0">
                <a:hlinkClick r:id="rId2"/>
              </a:rPr>
              <a:t>https://www.waves.com/plugins/b360-ambisonics-encoder</a:t>
            </a:r>
            <a:endParaRPr lang="en-US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DE098E-B425-714F-B974-B4187CBC7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607" y="1607962"/>
            <a:ext cx="6368530" cy="44352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2FD22C-3C04-2344-A130-1C02501FE7E5}"/>
              </a:ext>
            </a:extLst>
          </p:cNvPr>
          <p:cNvSpPr txBox="1"/>
          <p:nvPr/>
        </p:nvSpPr>
        <p:spPr>
          <a:xfrm>
            <a:off x="2308225" y="57725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5599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6B222-1D13-AE41-9041-50D435694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Object-based Audio</a:t>
            </a:r>
          </a:p>
        </p:txBody>
      </p:sp>
      <p:pic>
        <p:nvPicPr>
          <p:cNvPr id="5" name="Content Placeholder 4" descr="object-based audio">
            <a:extLst>
              <a:ext uri="{FF2B5EF4-FFF2-40B4-BE49-F238E27FC236}">
                <a16:creationId xmlns:a16="http://schemas.microsoft.com/office/drawing/2014/main" id="{81E26000-874E-CA40-A616-709C31501FD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/>
      </p:pic>
      <p:pic>
        <p:nvPicPr>
          <p:cNvPr id="4" name="Content Placeholder 4" descr="object-based audio">
            <a:extLst>
              <a:ext uri="{FF2B5EF4-FFF2-40B4-BE49-F238E27FC236}">
                <a16:creationId xmlns:a16="http://schemas.microsoft.com/office/drawing/2014/main" id="{2C39D451-33AF-4ED9-B118-C41387514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288" y="1995051"/>
            <a:ext cx="11011451" cy="380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6190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EE38AB8-D4F0-3347-A67A-C078FB791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0103" y="-1840168"/>
            <a:ext cx="8666657" cy="1026973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9540D5-A49D-364C-9735-3DB381F00C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solidFill>
            <a:schemeClr val="bg1"/>
          </a:solidFill>
          <a:ln>
            <a:noFill/>
          </a:ln>
        </p:spPr>
        <p:txBody>
          <a:bodyPr/>
          <a:lstStyle/>
          <a:p>
            <a:pPr marL="0" indent="0">
              <a:buNone/>
            </a:pPr>
            <a:r>
              <a:rPr lang="en-US" dirty="0"/>
              <a:t>Rendering software based</a:t>
            </a:r>
          </a:p>
          <a:p>
            <a:pPr marL="0" indent="0">
              <a:buNone/>
            </a:pPr>
            <a:r>
              <a:rPr lang="en-US" dirty="0"/>
              <a:t>Head-tracked vs Head-locked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E7DC9A-18C0-CA4C-8FE4-0C26BA22A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Audio</a:t>
            </a:r>
          </a:p>
        </p:txBody>
      </p:sp>
    </p:spTree>
    <p:extLst>
      <p:ext uri="{BB962C8B-B14F-4D97-AF65-F5344CB8AC3E}">
        <p14:creationId xmlns:p14="http://schemas.microsoft.com/office/powerpoint/2010/main" val="990989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8B2677-57CE-D44E-8761-6742FFBCA6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Diffraction: Path of sound around obstacles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F3615B-EE40-7145-B528-A325953BA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Sound Propagation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5004F4-6E29-CF41-8989-F4751D51D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330" y="3244176"/>
            <a:ext cx="3102578" cy="285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446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C33CA-1224-E94B-8E3F-14F63C12C6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Human Sound Localization</a:t>
            </a:r>
          </a:p>
          <a:p>
            <a:r>
              <a:rPr lang="en-US" dirty="0"/>
              <a:t>Binaural Audio</a:t>
            </a:r>
          </a:p>
          <a:p>
            <a:r>
              <a:rPr lang="en-US" dirty="0"/>
              <a:t>In-Head Localization</a:t>
            </a:r>
          </a:p>
          <a:p>
            <a:r>
              <a:rPr lang="en-US" dirty="0"/>
              <a:t>Surround Sound</a:t>
            </a:r>
          </a:p>
          <a:p>
            <a:r>
              <a:rPr lang="en-US" dirty="0" err="1"/>
              <a:t>Ambisonics</a:t>
            </a:r>
            <a:r>
              <a:rPr lang="en-US" dirty="0"/>
              <a:t> and Object-Based Audio </a:t>
            </a:r>
          </a:p>
          <a:p>
            <a:r>
              <a:rPr lang="en-US" dirty="0"/>
              <a:t>Spatial Sound</a:t>
            </a:r>
          </a:p>
          <a:p>
            <a:r>
              <a:rPr lang="en-US"/>
              <a:t>Sound Propagation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32B688-35EC-E240-862F-4D05F011D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8182536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38973-76FD-0342-9498-C7824412F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Sound Propagation: Occlusion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D88E59A-05AE-4040-8371-81A349B5D23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/>
      </p:pic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49B594DC-CE17-444A-8B2F-A82BA31C9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0047" y="1581395"/>
            <a:ext cx="6046012" cy="443576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26161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38973-76FD-0342-9498-C7824412F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Sound Propagation: Exclusion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AFD0819-F687-EF4D-8332-36296211407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/>
      </p:pic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26D9D377-7598-473A-A0EA-5906B2E3C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6226" y="1690688"/>
            <a:ext cx="6219090" cy="454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4019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38973-76FD-0342-9498-C7824412F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Sound Propagation: Obstruction</a:t>
            </a:r>
          </a:p>
        </p:txBody>
      </p:sp>
      <p:pic>
        <p:nvPicPr>
          <p:cNvPr id="6" name="Content Placeholder 5" descr="A picture containing photo, different, boat, sitting&#10;&#10;Description automatically generated">
            <a:extLst>
              <a:ext uri="{FF2B5EF4-FFF2-40B4-BE49-F238E27FC236}">
                <a16:creationId xmlns:a16="http://schemas.microsoft.com/office/drawing/2014/main" id="{3131ED30-7856-6F40-87F1-5269DF895E8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/>
      </p:pic>
      <p:pic>
        <p:nvPicPr>
          <p:cNvPr id="4" name="Content Placeholder 5" descr="A picture containing photo, different, boat, sitting&#10;&#10;Description automatically generated">
            <a:extLst>
              <a:ext uri="{FF2B5EF4-FFF2-40B4-BE49-F238E27FC236}">
                <a16:creationId xmlns:a16="http://schemas.microsoft.com/office/drawing/2014/main" id="{2D854AA4-6CAC-4789-8D60-7B592E166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6596" y="1690688"/>
            <a:ext cx="6158807" cy="451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954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BC02B-4344-664C-952B-D9B1D352E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Sound Localization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8B7AFC-D634-1D43-BF6B-99179537BE5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/>
      </p:pic>
      <p:pic>
        <p:nvPicPr>
          <p:cNvPr id="7" name="Graphic 6" descr="Volume">
            <a:extLst>
              <a:ext uri="{FF2B5EF4-FFF2-40B4-BE49-F238E27FC236}">
                <a16:creationId xmlns:a16="http://schemas.microsoft.com/office/drawing/2014/main" id="{544E143A-FAA7-AF48-9C68-799D12A4A0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8352351" y="3429000"/>
            <a:ext cx="867878" cy="914400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038B7AFC-D634-1D43-BF6B-99179537BE55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1014" y="1795696"/>
            <a:ext cx="4351337" cy="435133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640210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3060C6-C32D-490C-A352-6157381BCF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ILD: Interaural Level Difference</a:t>
            </a:r>
          </a:p>
          <a:p>
            <a:r>
              <a:rPr lang="en-US" dirty="0"/>
              <a:t>ITD: Interaural Time Difference</a:t>
            </a:r>
          </a:p>
          <a:p>
            <a:endParaRPr lang="en-C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1DD74C-CE1E-304A-BA48-D512AFF4B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sounds reach our ears</a:t>
            </a:r>
          </a:p>
        </p:txBody>
      </p:sp>
      <p:pic>
        <p:nvPicPr>
          <p:cNvPr id="5" name="Content Placeholder 4" descr="ILD ITD">
            <a:extLst>
              <a:ext uri="{FF2B5EF4-FFF2-40B4-BE49-F238E27FC236}">
                <a16:creationId xmlns:a16="http://schemas.microsoft.com/office/drawing/2014/main" id="{22DC6C77-2953-6D4F-9269-FCE26BCD544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/>
      </p:pic>
      <p:pic>
        <p:nvPicPr>
          <p:cNvPr id="6" name="Content Placeholder 4" descr="ILD ITD">
            <a:extLst>
              <a:ext uri="{FF2B5EF4-FFF2-40B4-BE49-F238E27FC236}">
                <a16:creationId xmlns:a16="http://schemas.microsoft.com/office/drawing/2014/main" id="{F4545930-316F-4CD6-8D91-DDE1BABACF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678" y="1690688"/>
            <a:ext cx="3631650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776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DD74C-CE1E-304A-BA48-D512AFF4B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Cone of Confusion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9DB0A6D0-7229-3143-8E4A-3D0CDA7366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0999" y="1943099"/>
            <a:ext cx="4654617" cy="363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424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3BF814-B777-45B6-AFFE-E0083D64BD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Spectral cues</a:t>
            </a:r>
          </a:p>
          <a:p>
            <a:r>
              <a:rPr lang="en-US" dirty="0"/>
              <a:t>HRTF: Head related transfer </a:t>
            </a:r>
            <a:br>
              <a:rPr lang="en-US" dirty="0"/>
            </a:br>
            <a:r>
              <a:rPr lang="en-US" dirty="0"/>
              <a:t>function</a:t>
            </a:r>
          </a:p>
          <a:p>
            <a:endParaRPr lang="en-C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1DD74C-CE1E-304A-BA48-D512AFF4B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sounds reach our ears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0B855C-EB8F-014C-940B-937DDAA97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131" y="2145765"/>
            <a:ext cx="6134100" cy="36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801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402D0A-10FF-0C44-929C-DFCDD0E78D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Two channel audio: two ears</a:t>
            </a:r>
          </a:p>
          <a:p>
            <a:r>
              <a:rPr lang="en-US" dirty="0"/>
              <a:t>Cross-talk over speakers</a:t>
            </a:r>
          </a:p>
          <a:p>
            <a:r>
              <a:rPr lang="en-US" dirty="0"/>
              <a:t>Headphones: isolate one channel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11B5D7-F044-254B-AEE5-95F55D7CF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Binaural Audio</a:t>
            </a:r>
          </a:p>
        </p:txBody>
      </p:sp>
      <p:pic>
        <p:nvPicPr>
          <p:cNvPr id="5" name="Content Placeholder 4" descr="crosstalk&#10;">
            <a:extLst>
              <a:ext uri="{FF2B5EF4-FFF2-40B4-BE49-F238E27FC236}">
                <a16:creationId xmlns:a16="http://schemas.microsoft.com/office/drawing/2014/main" id="{59AAF803-C219-8B44-B169-A15A9044EEA5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0" y="1825625"/>
            <a:ext cx="4238625" cy="3959225"/>
          </a:xfrm>
        </p:spPr>
      </p:pic>
      <p:pic>
        <p:nvPicPr>
          <p:cNvPr id="6" name="Content Placeholder 4" descr="crosstalk&#10;">
            <a:extLst>
              <a:ext uri="{FF2B5EF4-FFF2-40B4-BE49-F238E27FC236}">
                <a16:creationId xmlns:a16="http://schemas.microsoft.com/office/drawing/2014/main" id="{BBFE992B-88F3-47A3-A910-12738195E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200" y="1825625"/>
            <a:ext cx="4239599" cy="395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4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A7CF3-DF5B-964B-8D0C-71CA3D70F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Binaural recording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EB37EF3-EDDB-4552-8510-79C522055713}"/>
              </a:ext>
            </a:extLst>
          </p:cNvPr>
          <p:cNvSpPr/>
          <p:nvPr/>
        </p:nvSpPr>
        <p:spPr>
          <a:xfrm>
            <a:off x="6096000" y="1768508"/>
            <a:ext cx="5886659" cy="103498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249D0-F0EE-0048-BFF5-2DC00C94D27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151563" y="1868488"/>
            <a:ext cx="6040437" cy="4351337"/>
          </a:xfrm>
        </p:spPr>
        <p:txBody>
          <a:bodyPr/>
          <a:lstStyle/>
          <a:p>
            <a:r>
              <a:rPr lang="en-US" dirty="0"/>
              <a:t>Not just 2 mics, requires head(</a:t>
            </a:r>
            <a:r>
              <a:rPr lang="en-US" dirty="0" err="1"/>
              <a:t>ish</a:t>
            </a:r>
            <a:r>
              <a:rPr lang="en-US" dirty="0"/>
              <a:t>) &amp; pinnae for HRTFs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FF8ABB-0B1A-6D40-9A4B-A289D94BD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453" y="1867970"/>
            <a:ext cx="4070684" cy="40706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BE4560-5C1D-7445-824A-5C098FE0B40A}"/>
              </a:ext>
            </a:extLst>
          </p:cNvPr>
          <p:cNvSpPr txBox="1"/>
          <p:nvPr/>
        </p:nvSpPr>
        <p:spPr>
          <a:xfrm>
            <a:off x="2805131" y="5938654"/>
            <a:ext cx="1569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Neumann.com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E93844-6280-3140-A58F-B46168FF0B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234" y="3398654"/>
            <a:ext cx="3810000" cy="254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CBDA82-9418-FB49-BBE1-71DF2B6C9ED9}"/>
              </a:ext>
            </a:extLst>
          </p:cNvPr>
          <p:cNvSpPr txBox="1"/>
          <p:nvPr/>
        </p:nvSpPr>
        <p:spPr>
          <a:xfrm>
            <a:off x="7931216" y="5778918"/>
            <a:ext cx="105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3dio.com</a:t>
            </a:r>
          </a:p>
        </p:txBody>
      </p:sp>
    </p:spTree>
    <p:extLst>
      <p:ext uri="{BB962C8B-B14F-4D97-AF65-F5344CB8AC3E}">
        <p14:creationId xmlns:p14="http://schemas.microsoft.com/office/powerpoint/2010/main" val="19522923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2DFBF-36AB-4AA5-9285-635B6BA56B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Ambeo</a:t>
            </a:r>
            <a:r>
              <a:rPr lang="en-US" dirty="0"/>
              <a:t> Orbit (free) in Audition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FEEA5B-1714-594A-875C-BDEE67230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Binaural Plug-ins</a:t>
            </a:r>
          </a:p>
        </p:txBody>
      </p:sp>
      <p:pic>
        <p:nvPicPr>
          <p:cNvPr id="5" name="Content Placeholder 4" descr="A screen shot of a computer&#10;&#10;Description automatically generated">
            <a:extLst>
              <a:ext uri="{FF2B5EF4-FFF2-40B4-BE49-F238E27FC236}">
                <a16:creationId xmlns:a16="http://schemas.microsoft.com/office/drawing/2014/main" id="{14D53D11-69E3-F141-AF78-6678345C917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/>
      </p:pic>
      <p:pic>
        <p:nvPicPr>
          <p:cNvPr id="7" name="Content Placeholder 4" descr="A screen shot of a computer&#10;&#10;Description automatically generated">
            <a:extLst>
              <a:ext uri="{FF2B5EF4-FFF2-40B4-BE49-F238E27FC236}">
                <a16:creationId xmlns:a16="http://schemas.microsoft.com/office/drawing/2014/main" id="{4C0304A8-D71B-4A03-933A-FF5A606F4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757" y="1792155"/>
            <a:ext cx="4275496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107015"/>
      </p:ext>
    </p:extLst>
  </p:cSld>
  <p:clrMapOvr>
    <a:masterClrMapping/>
  </p:clrMapOvr>
</p:sld>
</file>

<file path=ppt/theme/theme1.xml><?xml version="1.0" encoding="utf-8"?>
<a:theme xmlns:a="http://schemas.openxmlformats.org/drawingml/2006/main" name="yellowmult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yellowmulti" id="{D9BC1A3C-8347-45B3-B338-49D1C780DF71}" vid="{886892C6-F83F-46C5-A23A-C8E9663339E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yellowmulti</Template>
  <TotalTime>395</TotalTime>
  <Words>242</Words>
  <Application>Microsoft Office PowerPoint</Application>
  <PresentationFormat>Widescreen</PresentationFormat>
  <Paragraphs>59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yellowmulti</vt:lpstr>
      <vt:lpstr>Chapter 7</vt:lpstr>
      <vt:lpstr>Outline</vt:lpstr>
      <vt:lpstr>Human Sound Localization</vt:lpstr>
      <vt:lpstr>How sounds reach our ears</vt:lpstr>
      <vt:lpstr>Cone of Confusion</vt:lpstr>
      <vt:lpstr>How sounds reach our ears</vt:lpstr>
      <vt:lpstr>Binaural Audio</vt:lpstr>
      <vt:lpstr>Binaural recording</vt:lpstr>
      <vt:lpstr>Binaural Plug-ins</vt:lpstr>
      <vt:lpstr>In-Head Localization</vt:lpstr>
      <vt:lpstr>Surround Sound</vt:lpstr>
      <vt:lpstr>Surround mixing in Audacity</vt:lpstr>
      <vt:lpstr>The Exit Sign effect</vt:lpstr>
      <vt:lpstr>Spatial Audio Rendering</vt:lpstr>
      <vt:lpstr>Ambisonics</vt:lpstr>
      <vt:lpstr>Ambisonics mixing tools </vt:lpstr>
      <vt:lpstr>Object-based Audio</vt:lpstr>
      <vt:lpstr>Spatial Audio</vt:lpstr>
      <vt:lpstr>Sound Propagation</vt:lpstr>
      <vt:lpstr>Sound Propagation: Occlusion</vt:lpstr>
      <vt:lpstr>Sound Propagation: Exclusion</vt:lpstr>
      <vt:lpstr>Sound Propagation: Obstruction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7</dc:title>
  <dc:creator>Karen</dc:creator>
  <cp:lastModifiedBy>Research Assitant Charlotte</cp:lastModifiedBy>
  <cp:revision>7</cp:revision>
  <dcterms:created xsi:type="dcterms:W3CDTF">2019-07-29T14:04:40Z</dcterms:created>
  <dcterms:modified xsi:type="dcterms:W3CDTF">2019-08-06T20:26:01Z</dcterms:modified>
</cp:coreProperties>
</file>