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D57"/>
    <a:srgbClr val="FFE26D"/>
    <a:srgbClr val="FFF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56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6:43:5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24575,'0'16'0,"-3"-8"0,2 8 0,-2-9 0,0-1 0,2 4 0,-2-3 0,3 3 0,0 0 0,-3 7 0,3-5 0,-6 15 0,5-18 0,-5 31 0,6-29 0,-6 34 0,5-34 0,-2 27 0,3-28 0,0 14 0,0-17 0,0 8 0,0-7 0,0 7 0,3-7 0,-2 1 0,2-5 0,-3-1 0</inkml:trace>
  <inkml:trace contextRef="#ctx0" brushRef="#br0" timeOffset="1738">74 77 24575,'6'0'0,"1"0"0,-1 3 0,1-2 0,-1 5 0,1-6 0,-1 6 0,1-5 0,-1 2 0,6 0 0,2 0 0,0 1 0,-2 2 0,-6-6 0,1 6 0,-1-2 0,1-1 0,-1 0 0,4 0 0,-3-2 0,17 11 0,-14-10 0,20 12 0,-21-12 0,12 7 0,-13-6 0,4 1 0,-6-1 0,-2-1 0,2-1 0,-3 2 0,4-3 0,-1 0 0,-2 3 0,2-2 0,-3 2 0,4-3 0,-4 2 0,6 5 0,-5-3 0,6 2 0,-7-6 0,0 0 0</inkml:trace>
  <inkml:trace contextRef="#ctx0" brushRef="#br0" timeOffset="4404">41 101 24575,'6'0'0,"-2"3"0,2 1 0,-6 2 0,6 1 0,4 8 0,-5-6 0,9 13 0,-10-14 0,11 15 0,-10-13 0,7 8 0,-11-12 0,7 6 0,-3-7 0,7 16 0,-8-16 0,11 16 0,-13-13 0,18 19 0,-14-20 0,17 25 0,-17-26 0,11 18 0,-12-19 0,10 21 0,-7-19 0,10 25 0,-10-25 0,7 22 0,-8-26 0,5 17 0,-8-15 0,8 7 0,-8-5 0,3 2 0,-1-5 0,0 7 0,1-8 0,11 17 0,-12-14 0,14 12 0,-18-11 0,18 8 0,-14-7 0,18 10 0,-18-10 0,14 7 0,-18-8 0,15 5 0,-12-8 0,10 8 0,-7-11 0,1 11 0,-3-11 0,4 11 0,-3-11 0,5 8 0,-5-8 0,11 7 0,-9-3 0,15 4 0,-19-3 0,25 1 0,-23-3 0,32 4 0,-28-6 0,30 6 0,-30-7 0,44 8 0,-41-7 0,44 7 0,-47-8 0,28 4 0,-30-4 0,21 2 0,-21-3 0,21 3 0,-21-2 0,12 1 0,-14-2 0,2 0 0,-2 0 0,-1 0 0,-2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8:13:41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579 0 16438,'-24'96'0,"0"1"0,-1-1 0,1 0 0,0 0 0,-5 2 0,-4 8 0,0-5 0,4-17 0,7-31-5233,3-25 5233,-40 39-1194,-3-15 1194,20-25 0,-25 25 0,47-41 0</inkml:trace>
  <inkml:trace contextRef="#ctx0" brushRef="#br0" timeOffset="2304">77 970 24575,'0'10'0,"0"-1"0,0-2 0,0-1 0,0 1 0,0-1 0,0 1 0,0-1 0,-3-2 0,-1 13 0,0-11 0,-4 15 0,6-13 0,-7 10 0,9-10 0,-9 13 0,7-13 0,-6 10 0,7-10 0,-5 10 0,5-10 0,-7 7 0,6-8 0,-4 2 0,3-5 0,3 2 0,0-6 0,3 3 0,4-3 0,-1 0 0,1 0 0,-1 0 0,9 0 0,-6 0 0,27 0 0,-21 0 0,44 0 0,-38 0 0,44 0 0,-45-3 0,32 2 0,-38-2 0,16 0 0,-22 2 0,4-1 0,-9 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8:13:50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8:13:52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8:13:53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8:13:5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8:13:56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C758-CAA7-994F-A450-946CA5160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B94EB-B261-B849-A1CA-AE1005F8A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6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14BC-19B6-504B-BD9C-83D92AAA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C28F-7E43-E843-B4D9-73C8D33E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B2EE3-77B2-0E47-8A0B-D01A12D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05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5B49-058B-FA48-9A8A-CC3F24DD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A92A1-7880-4343-9A4A-918B98864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D5B44-20D9-7447-ABE0-545508A7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71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D05E-582C-FE40-8A4A-2016AC5C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16BE0-8A2D-3E4C-BCBF-22AC7C296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95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64A17-0024-6A44-B461-B7F0B62C7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F5558-6FE9-5440-BD96-F5459424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71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FB56-556F-CE40-BFDF-D058E7D0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A7B7-D539-FD44-9DDE-C3648D00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19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20DC-E86E-F04B-ADC1-B02F9EFA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06D56-858E-B44B-B6EB-68E10B360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9916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1522-9D52-6844-9624-515AB4BD9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90363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91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7531-BC87-4343-BBB9-E5A82BF9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F6CF0-6716-9F40-BABE-20FA8646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4C72B-0DB2-E040-BC0B-6448A8A77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60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8C52-F9F0-C34C-B4F0-B3B7667A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E6F9E-77E1-D147-AFC8-F914BC942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02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72C1F0-FBC5-4021-9ACE-E174A62BFCCE}"/>
              </a:ext>
            </a:extLst>
          </p:cNvPr>
          <p:cNvSpPr/>
          <p:nvPr/>
        </p:nvSpPr>
        <p:spPr>
          <a:xfrm>
            <a:off x="429208" y="1639005"/>
            <a:ext cx="11333584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EE5D9D-8A8F-448C-A26F-899FF17D4192}"/>
              </a:ext>
            </a:extLst>
          </p:cNvPr>
          <p:cNvSpPr/>
          <p:nvPr/>
        </p:nvSpPr>
        <p:spPr>
          <a:xfrm>
            <a:off x="6327710" y="1639005"/>
            <a:ext cx="5435082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47E36-1ED8-4AEE-BF04-217700D1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731" y="2122070"/>
            <a:ext cx="10314991" cy="341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40CB9-5ACB-4190-8BB9-B1E1038B1537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D61977D-56F7-420B-9B01-D89B01CA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02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FFE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3C8F84-EA7B-4A46-808B-258D3DD9D6B7}"/>
              </a:ext>
            </a:extLst>
          </p:cNvPr>
          <p:cNvSpPr/>
          <p:nvPr/>
        </p:nvSpPr>
        <p:spPr>
          <a:xfrm>
            <a:off x="429208" y="1639005"/>
            <a:ext cx="5469294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1E0A9-D481-4CAD-9FFE-E4E3CBA8ECFC}"/>
              </a:ext>
            </a:extLst>
          </p:cNvPr>
          <p:cNvSpPr/>
          <p:nvPr/>
        </p:nvSpPr>
        <p:spPr>
          <a:xfrm>
            <a:off x="6327710" y="1639005"/>
            <a:ext cx="5435082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0AEBFA-A6B2-4705-B9E8-89BE64020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10" y="2127250"/>
            <a:ext cx="4492690" cy="340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E4A2F1-D295-4180-926E-344AB37A0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7924" y="2127250"/>
            <a:ext cx="4394654" cy="334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AE482-7B99-4B1A-B39F-BC7AC792F349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65200D0-8510-4A5C-AA05-A2753901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03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rgbClr val="FFE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1E0A9-D481-4CAD-9FFE-E4E3CBA8ECFC}"/>
              </a:ext>
            </a:extLst>
          </p:cNvPr>
          <p:cNvSpPr/>
          <p:nvPr/>
        </p:nvSpPr>
        <p:spPr>
          <a:xfrm>
            <a:off x="6327710" y="1639005"/>
            <a:ext cx="5435082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E4A2F1-D295-4180-926E-344AB37A0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7924" y="2127250"/>
            <a:ext cx="4394654" cy="3349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E1C0D-44AA-4423-A548-73FF83EE4510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7376E17-4A25-4C47-B83C-726C34FE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74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bg>
      <p:bgPr>
        <a:solidFill>
          <a:srgbClr val="FFE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3C8F84-EA7B-4A46-808B-258D3DD9D6B7}"/>
              </a:ext>
            </a:extLst>
          </p:cNvPr>
          <p:cNvSpPr/>
          <p:nvPr/>
        </p:nvSpPr>
        <p:spPr>
          <a:xfrm>
            <a:off x="429208" y="1639005"/>
            <a:ext cx="5469294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0AEBFA-A6B2-4705-B9E8-89BE64020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10" y="2127250"/>
            <a:ext cx="4492690" cy="340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61EF5-DEEB-4D7B-A882-9A1D09F4A838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B8BED-4406-4C1E-96AF-5F65F762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68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22725-02A2-4F40-AA12-B914404A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DE7FB-EE1B-354B-844D-44C22B2E8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B312B-475D-5648-8210-4EDDCF1F2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19ADE-6925-0C48-B8DA-244E14020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69978-F99C-4F24-A73C-EA8068E3424A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9433D51-0439-4A6C-92D6-415E4109803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82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7BE4BE-79C8-4233-A2AC-A3282548EFE9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787B94-92DC-4986-86B5-9D9CE464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2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085F82-8B67-4291-9477-9A77C0B25641}"/>
              </a:ext>
            </a:extLst>
          </p:cNvPr>
          <p:cNvSpPr/>
          <p:nvPr/>
        </p:nvSpPr>
        <p:spPr>
          <a:xfrm>
            <a:off x="6095999" y="60649"/>
            <a:ext cx="6095999" cy="6797350"/>
          </a:xfrm>
          <a:prstGeom prst="rect">
            <a:avLst/>
          </a:prstGeom>
          <a:solidFill>
            <a:srgbClr val="F5D763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FBB7C6-6FC0-1040-A3A5-3BDB88B893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238749"/>
            <a:ext cx="1735015" cy="483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E716B-D429-6B4F-99FF-1EC1CD9513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586151"/>
            <a:ext cx="12192000" cy="27184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CD05606-A4B0-415D-8B53-B0ECCDA8A62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38749"/>
            <a:ext cx="1735015" cy="483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2009B8-E638-438F-80A2-AF9764FE056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586151"/>
            <a:ext cx="12192000" cy="2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8.xml"/><Relationship Id="rId6" Type="http://schemas.openxmlformats.org/officeDocument/2006/relationships/image" Target="NULL"/><Relationship Id="rId5" Type="http://schemas.openxmlformats.org/officeDocument/2006/relationships/customXml" Target="../ink/ink3.xml"/><Relationship Id="rId10" Type="http://schemas.openxmlformats.org/officeDocument/2006/relationships/customXml" Target="../ink/ink7.xml"/><Relationship Id="rId4" Type="http://schemas.openxmlformats.org/officeDocument/2006/relationships/image" Target="NULL"/><Relationship Id="rId9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5937-86A4-4816-822E-1B79156EA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0231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1C3D57"/>
                </a:solidFill>
              </a:rPr>
              <a:t>Chapter 4</a:t>
            </a:r>
            <a:endParaRPr lang="en-CA" dirty="0">
              <a:solidFill>
                <a:srgbClr val="1C3D5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AFD66-7558-4B31-B31C-DDF7AD4BB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9906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1C3D57"/>
                </a:solidFill>
              </a:rPr>
              <a:t>Sounds in Space</a:t>
            </a:r>
            <a:endParaRPr lang="en-CA" dirty="0">
              <a:solidFill>
                <a:srgbClr val="1C3D57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26979B-6936-4003-B70A-0DBC3A128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2200" y="748553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4C9E-838E-B347-AC7B-44CAE0B7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REVERB IN AUDACITY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424E4-74D2-8441-81F5-A12ABD3272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00" y="1979967"/>
            <a:ext cx="5966327" cy="1672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87040-D4F9-B146-84FB-913A40544C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00" y="3671422"/>
            <a:ext cx="5966327" cy="1751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8D1F0-BEA1-654F-AB25-6B6276BF8B88}"/>
                  </a:ext>
                </a:extLst>
              </p14:cNvPr>
              <p14:cNvContentPartPr/>
              <p14:nvPr/>
            </p14:nvContentPartPr>
            <p14:xfrm>
              <a:off x="5842322" y="4708414"/>
              <a:ext cx="402120" cy="31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8D1F0-BEA1-654F-AB25-6B6276BF8B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3330" y="4699404"/>
                <a:ext cx="419744" cy="3279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49DF706-B107-B440-A423-6C240D8FD80C}"/>
              </a:ext>
            </a:extLst>
          </p:cNvPr>
          <p:cNvSpPr txBox="1"/>
          <p:nvPr/>
        </p:nvSpPr>
        <p:spPr>
          <a:xfrm>
            <a:off x="6370934" y="5018734"/>
            <a:ext cx="14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Reverb added</a:t>
            </a:r>
          </a:p>
        </p:txBody>
      </p:sp>
    </p:spTree>
    <p:extLst>
      <p:ext uri="{BB962C8B-B14F-4D97-AF65-F5344CB8AC3E}">
        <p14:creationId xmlns:p14="http://schemas.microsoft.com/office/powerpoint/2010/main" val="231814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05F84-3167-F245-81F5-C95B5B4769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Room Size</a:t>
            </a:r>
            <a:r>
              <a:rPr lang="en-US" dirty="0"/>
              <a:t>: simulated space</a:t>
            </a:r>
          </a:p>
          <a:p>
            <a:pPr marL="0" indent="0">
              <a:buNone/>
            </a:pPr>
            <a:r>
              <a:rPr lang="en-US" b="1" dirty="0" err="1"/>
              <a:t>Predelay</a:t>
            </a:r>
            <a:r>
              <a:rPr lang="en-US" b="1" dirty="0"/>
              <a:t>: </a:t>
            </a:r>
            <a:r>
              <a:rPr lang="en-US" dirty="0"/>
              <a:t>How much time before first reflection</a:t>
            </a:r>
          </a:p>
          <a:p>
            <a:pPr marL="0" indent="0">
              <a:buNone/>
            </a:pPr>
            <a:r>
              <a:rPr lang="en-US" b="1" dirty="0"/>
              <a:t>Reverberance</a:t>
            </a:r>
            <a:r>
              <a:rPr lang="en-US" dirty="0"/>
              <a:t>: Length of tail</a:t>
            </a:r>
          </a:p>
          <a:p>
            <a:pPr marL="0" indent="0">
              <a:buNone/>
            </a:pPr>
            <a:r>
              <a:rPr lang="en-US" b="1" dirty="0"/>
              <a:t>Damping</a:t>
            </a:r>
            <a:r>
              <a:rPr lang="en-US" dirty="0"/>
              <a:t>: high frequencies decay more quickly</a:t>
            </a:r>
          </a:p>
          <a:p>
            <a:pPr marL="0" indent="0">
              <a:buNone/>
            </a:pPr>
            <a:r>
              <a:rPr lang="en-US" b="1" dirty="0"/>
              <a:t>Tone Low</a:t>
            </a:r>
            <a:r>
              <a:rPr lang="en-US" dirty="0"/>
              <a:t>: reduce low </a:t>
            </a:r>
            <a:r>
              <a:rPr lang="en-US" dirty="0" err="1"/>
              <a:t>freq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Tone high</a:t>
            </a:r>
            <a:r>
              <a:rPr lang="en-US" dirty="0"/>
              <a:t>: reduce high </a:t>
            </a:r>
            <a:r>
              <a:rPr lang="en-US" dirty="0" err="1"/>
              <a:t>freq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Wet gain</a:t>
            </a:r>
            <a:r>
              <a:rPr lang="en-US" dirty="0"/>
              <a:t>: increase volume of reverb</a:t>
            </a:r>
          </a:p>
          <a:p>
            <a:pPr marL="0" indent="0">
              <a:buNone/>
            </a:pPr>
            <a:r>
              <a:rPr lang="en-US" b="1" dirty="0"/>
              <a:t>Dry gain</a:t>
            </a:r>
            <a:r>
              <a:rPr lang="en-US" dirty="0"/>
              <a:t>: increase volume of signal</a:t>
            </a:r>
          </a:p>
          <a:p>
            <a:pPr marL="0" indent="0">
              <a:buNone/>
            </a:pPr>
            <a:r>
              <a:rPr lang="en-US" b="1" dirty="0"/>
              <a:t>Stereo width</a:t>
            </a:r>
            <a:r>
              <a:rPr lang="en-US" dirty="0"/>
              <a:t>: channel separation</a:t>
            </a:r>
          </a:p>
          <a:p>
            <a:pPr marL="0" indent="0">
              <a:buNone/>
            </a:pPr>
            <a:r>
              <a:rPr lang="en-US" b="1" dirty="0"/>
              <a:t>Wet only: </a:t>
            </a:r>
            <a:r>
              <a:rPr lang="en-US" dirty="0"/>
              <a:t>remove original signal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19362-04FB-0B46-8F77-12CCEC63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Reverb Settings</a:t>
            </a:r>
          </a:p>
        </p:txBody>
      </p:sp>
      <p:pic>
        <p:nvPicPr>
          <p:cNvPr id="8" name="Content Placeholder 7" descr="reverb settings&#10;">
            <a:extLst>
              <a:ext uri="{FF2B5EF4-FFF2-40B4-BE49-F238E27FC236}">
                <a16:creationId xmlns:a16="http://schemas.microsoft.com/office/drawing/2014/main" id="{9D717271-E903-5241-A253-5D8FACEB3E4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898650"/>
            <a:ext cx="4691063" cy="3684588"/>
          </a:xfrm>
        </p:spPr>
      </p:pic>
      <p:pic>
        <p:nvPicPr>
          <p:cNvPr id="5" name="Content Placeholder 7" descr="reverb settings&#10;">
            <a:extLst>
              <a:ext uri="{FF2B5EF4-FFF2-40B4-BE49-F238E27FC236}">
                <a16:creationId xmlns:a16="http://schemas.microsoft.com/office/drawing/2014/main" id="{56551DC5-C951-4079-89FC-43C6A1FF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29" y="1898650"/>
            <a:ext cx="469115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8DC93-B2B7-804D-BF4B-4C08CE7C4B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Duplicate a sound file 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b="1" dirty="0" err="1">
                <a:latin typeface="Courier" pitchFamily="2" charset="0"/>
              </a:rPr>
              <a:t>Ctr</a:t>
            </a:r>
            <a:r>
              <a:rPr lang="en-US" sz="2400" b="1" dirty="0">
                <a:latin typeface="Courier" pitchFamily="2" charset="0"/>
              </a:rPr>
              <a:t>/</a:t>
            </a:r>
            <a:r>
              <a:rPr lang="en-US" sz="2400" b="1" dirty="0" err="1">
                <a:latin typeface="Courier" pitchFamily="2" charset="0"/>
              </a:rPr>
              <a:t>Cmd</a:t>
            </a:r>
            <a:r>
              <a:rPr lang="en-US" sz="2400" b="1" dirty="0">
                <a:latin typeface="Courier" pitchFamily="2" charset="0"/>
              </a:rPr>
              <a:t> A, Ctrl/</a:t>
            </a:r>
            <a:r>
              <a:rPr lang="en-US" sz="2400" b="1" dirty="0" err="1">
                <a:latin typeface="Courier" pitchFamily="2" charset="0"/>
              </a:rPr>
              <a:t>Cmd</a:t>
            </a:r>
            <a:r>
              <a:rPr lang="en-US" sz="2400" b="1" dirty="0">
                <a:latin typeface="Courier" pitchFamily="2" charset="0"/>
              </a:rPr>
              <a:t> C </a:t>
            </a:r>
            <a:r>
              <a:rPr lang="en-US" sz="2400" dirty="0">
                <a:latin typeface="Courier" pitchFamily="2" charset="0"/>
              </a:rPr>
              <a:t>+ </a:t>
            </a:r>
            <a:r>
              <a:rPr lang="en-US" sz="2400" b="1" dirty="0">
                <a:latin typeface="Courier" pitchFamily="2" charset="0"/>
              </a:rPr>
              <a:t>tracks &gt; add new &gt; mono track, Ctrl/</a:t>
            </a:r>
            <a:r>
              <a:rPr lang="en-US" sz="2400" b="1" dirty="0" err="1">
                <a:latin typeface="Courier" pitchFamily="2" charset="0"/>
              </a:rPr>
              <a:t>Cmd</a:t>
            </a:r>
            <a:r>
              <a:rPr lang="en-US" sz="2400" b="1" dirty="0">
                <a:latin typeface="Courier" pitchFamily="2" charset="0"/>
              </a:rPr>
              <a:t> V</a:t>
            </a:r>
            <a:r>
              <a:rPr lang="en-US" sz="2400" dirty="0">
                <a:latin typeface="Courier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Reverse Track 2 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b="1" dirty="0">
                <a:latin typeface="Courier" pitchFamily="2" charset="0"/>
              </a:rPr>
              <a:t>Effects &gt; Reverse</a:t>
            </a:r>
            <a:r>
              <a:rPr lang="en-US" sz="2400" dirty="0">
                <a:latin typeface="Courier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reverb </a:t>
            </a:r>
            <a:r>
              <a:rPr lang="en-US" sz="2400" b="1" dirty="0">
                <a:latin typeface="Courier" pitchFamily="2" charset="0"/>
              </a:rPr>
              <a:t>Effects &gt; Reverberation &gt; Manage&gt; Factory Presets &gt; Large 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Reverse Track 2 again </a:t>
            </a:r>
            <a:r>
              <a:rPr lang="en-US" b="1" dirty="0"/>
              <a:t>(</a:t>
            </a:r>
            <a:r>
              <a:rPr lang="en-US" sz="2400" b="1" dirty="0">
                <a:latin typeface="Courier" pitchFamily="2" charset="0"/>
              </a:rPr>
              <a:t>Effects &gt; Reverse</a:t>
            </a:r>
            <a:r>
              <a:rPr lang="en-US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Courier" pitchFamily="2" charset="0"/>
              </a:rPr>
              <a:t>Tracks &gt; Mix &gt; Mix and Render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0D371-D8E6-AD40-8BFF-A155EC14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Preverb</a:t>
            </a:r>
          </a:p>
        </p:txBody>
      </p:sp>
    </p:spTree>
    <p:extLst>
      <p:ext uri="{BB962C8B-B14F-4D97-AF65-F5344CB8AC3E}">
        <p14:creationId xmlns:p14="http://schemas.microsoft.com/office/powerpoint/2010/main" val="144527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23C2-C974-4144-BF3E-FD89B190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and Delay</a:t>
            </a:r>
          </a:p>
        </p:txBody>
      </p:sp>
      <p:pic>
        <p:nvPicPr>
          <p:cNvPr id="7" name="Content Placeholder 6" descr="A picture containing object, lamp&#10;&#10;Description automatically generated">
            <a:extLst>
              <a:ext uri="{FF2B5EF4-FFF2-40B4-BE49-F238E27FC236}">
                <a16:creationId xmlns:a16="http://schemas.microsoft.com/office/drawing/2014/main" id="{9EA42AD2-A191-B54D-B8C2-ACB648C609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57D06-286E-B748-80FB-5C2C8669A6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2" y="2288540"/>
            <a:ext cx="4237489" cy="1325562"/>
          </a:xfrm>
          <a:prstGeom prst="rect">
            <a:avLst/>
          </a:prstGeom>
        </p:spPr>
      </p:pic>
      <p:pic>
        <p:nvPicPr>
          <p:cNvPr id="5" name="Content Placeholder 6" descr="A picture containing object, lamp&#10;&#10;Description automatically generated">
            <a:extLst>
              <a:ext uri="{FF2B5EF4-FFF2-40B4-BE49-F238E27FC236}">
                <a16:creationId xmlns:a16="http://schemas.microsoft.com/office/drawing/2014/main" id="{3460AF86-48F1-42F7-A664-065B43E1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29952"/>
            <a:ext cx="5771482" cy="37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0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9E19-21B1-5347-ACCF-085D88DB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5FFA5-8049-D64A-827D-7988CED061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3628"/>
            <a:ext cx="10163583" cy="1714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6AD97F-5C2B-BC43-A15F-00445C66565A}"/>
              </a:ext>
            </a:extLst>
          </p:cNvPr>
          <p:cNvSpPr txBox="1"/>
          <p:nvPr/>
        </p:nvSpPr>
        <p:spPr>
          <a:xfrm>
            <a:off x="2492943" y="191429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sound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614CC0-9A8E-9A4A-B8C9-B94613516C60}"/>
                  </a:ext>
                </a:extLst>
              </p14:cNvPr>
              <p14:cNvContentPartPr/>
              <p14:nvPr/>
            </p14:nvContentPartPr>
            <p14:xfrm>
              <a:off x="3191514" y="2387141"/>
              <a:ext cx="208440" cy="44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614CC0-9A8E-9A4A-B8C9-B94613516C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3874" y="2369156"/>
                <a:ext cx="244080" cy="48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9AAFE6-18B4-824A-BC9E-6A99DBFFF72A}"/>
                  </a:ext>
                </a:extLst>
              </p14:cNvPr>
              <p14:cNvContentPartPr/>
              <p14:nvPr/>
            </p14:nvContentPartPr>
            <p14:xfrm>
              <a:off x="4649514" y="312154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9AAFE6-18B4-824A-BC9E-6A99DBFFF7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1874" y="310354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E5C781-3D5A-FC40-8153-AEA3A548D97A}"/>
                  </a:ext>
                </a:extLst>
              </p14:cNvPr>
              <p14:cNvContentPartPr/>
              <p14:nvPr/>
            </p14:nvContentPartPr>
            <p14:xfrm>
              <a:off x="6233154" y="316294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E5C781-3D5A-FC40-8153-AEA3A548D9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5514" y="314494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C095BD-2114-F243-A54B-ACE74D8B0529}"/>
                  </a:ext>
                </a:extLst>
              </p14:cNvPr>
              <p14:cNvContentPartPr/>
              <p14:nvPr/>
            </p14:nvContentPartPr>
            <p14:xfrm>
              <a:off x="7805274" y="314674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C095BD-2114-F243-A54B-ACE74D8B05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7634" y="312874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AAC959-0D57-9145-83DD-F561DC48CEC0}"/>
                  </a:ext>
                </a:extLst>
              </p14:cNvPr>
              <p14:cNvContentPartPr/>
              <p14:nvPr/>
            </p14:nvContentPartPr>
            <p14:xfrm>
              <a:off x="9379914" y="316042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AAC959-0D57-9145-83DD-F561DC48C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2274" y="314278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2E6D7D-9E96-784B-BF8D-33C8B2698262}"/>
                  </a:ext>
                </a:extLst>
              </p14:cNvPr>
              <p14:cNvContentPartPr/>
              <p14:nvPr/>
            </p14:nvContentPartPr>
            <p14:xfrm>
              <a:off x="10912434" y="3146021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2E6D7D-9E96-784B-BF8D-33C8B26982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4434" y="312838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096F797-069B-0840-9D70-A2A8F25713A7}"/>
              </a:ext>
            </a:extLst>
          </p:cNvPr>
          <p:cNvSpPr txBox="1"/>
          <p:nvPr/>
        </p:nvSpPr>
        <p:spPr>
          <a:xfrm>
            <a:off x="4954632" y="246240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delays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C292F1-EE22-8543-8177-37EB71B210D7}"/>
              </a:ext>
            </a:extLst>
          </p:cNvPr>
          <p:cNvCxnSpPr>
            <a:stCxn id="14" idx="3"/>
          </p:cNvCxnSpPr>
          <p:nvPr/>
        </p:nvCxnSpPr>
        <p:spPr>
          <a:xfrm>
            <a:off x="5727601" y="2647075"/>
            <a:ext cx="473506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3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D12E9-6959-A940-B51D-1DE5A6A87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Delay Type</a:t>
            </a:r>
            <a:r>
              <a:rPr lang="en-US" dirty="0"/>
              <a:t>: regular, bouncing ball (reduces time as repeats), reverse bouncing ball (increases time as repeats)</a:t>
            </a:r>
          </a:p>
          <a:p>
            <a:pPr marL="0" indent="0">
              <a:buNone/>
            </a:pPr>
            <a:r>
              <a:rPr lang="en-US" b="1" dirty="0"/>
              <a:t>Delay Level Per Echo: </a:t>
            </a:r>
            <a:r>
              <a:rPr lang="en-US" dirty="0"/>
              <a:t>Amount of change in amplitude in each delay</a:t>
            </a:r>
          </a:p>
          <a:p>
            <a:pPr marL="0" indent="0">
              <a:buNone/>
            </a:pPr>
            <a:r>
              <a:rPr lang="en-US" b="1" dirty="0"/>
              <a:t>Delay Time</a:t>
            </a:r>
            <a:r>
              <a:rPr lang="en-US" dirty="0"/>
              <a:t>: time between repeats</a:t>
            </a:r>
          </a:p>
          <a:p>
            <a:pPr marL="0" indent="0">
              <a:buNone/>
            </a:pPr>
            <a:r>
              <a:rPr lang="en-US" b="1" dirty="0"/>
              <a:t>Pitch Change Effect</a:t>
            </a:r>
            <a:r>
              <a:rPr lang="en-US" dirty="0"/>
              <a:t>: delay will change frequency/tempo</a:t>
            </a:r>
          </a:p>
          <a:p>
            <a:pPr marL="0" indent="0">
              <a:buNone/>
            </a:pPr>
            <a:r>
              <a:rPr lang="en-US" b="1" dirty="0"/>
              <a:t>LQ Pitch Shift</a:t>
            </a:r>
            <a:r>
              <a:rPr lang="en-US" dirty="0"/>
              <a:t>: Changes frequency while maintaining time</a:t>
            </a:r>
          </a:p>
          <a:p>
            <a:pPr marL="0" indent="0">
              <a:buNone/>
            </a:pPr>
            <a:r>
              <a:rPr lang="en-US" b="1" dirty="0"/>
              <a:t>Pitch change per echo</a:t>
            </a:r>
            <a:r>
              <a:rPr lang="en-US" dirty="0"/>
              <a:t>: in semitones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9FE3B-7A89-8049-86AB-AF8A16E9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304188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E28A-F45F-A943-8ECD-3B869D4A4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Number of Echoes: how many times repeats</a:t>
            </a:r>
          </a:p>
          <a:p>
            <a:pPr marL="0" indent="0">
              <a:buNone/>
            </a:pPr>
            <a:r>
              <a:rPr lang="en-US" dirty="0"/>
              <a:t>Allow duration to change: ***need room in file for delay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20DEA-BB7B-3D40-88DD-B8AF2B37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</a:t>
            </a:r>
          </a:p>
        </p:txBody>
      </p:sp>
      <p:pic>
        <p:nvPicPr>
          <p:cNvPr id="6" name="Content Placeholder 5" descr="delay in Audacity">
            <a:extLst>
              <a:ext uri="{FF2B5EF4-FFF2-40B4-BE49-F238E27FC236}">
                <a16:creationId xmlns:a16="http://schemas.microsoft.com/office/drawing/2014/main" id="{A678E9B3-1D49-2D49-B6D8-05AC5EC1172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903413"/>
            <a:ext cx="5157788" cy="2628900"/>
          </a:xfrm>
        </p:spPr>
      </p:pic>
      <p:pic>
        <p:nvPicPr>
          <p:cNvPr id="5" name="Content Placeholder 5" descr="delay in Audacity">
            <a:extLst>
              <a:ext uri="{FF2B5EF4-FFF2-40B4-BE49-F238E27FC236}">
                <a16:creationId xmlns:a16="http://schemas.microsoft.com/office/drawing/2014/main" id="{989C2CDF-5852-4B25-9D2B-862171B7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2" y="1903639"/>
            <a:ext cx="5157787" cy="26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2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16BFF-E17F-A449-A5BD-948EB1234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Chorus: </a:t>
            </a:r>
            <a:r>
              <a:rPr lang="en-US" dirty="0"/>
              <a:t>Multiple delays with deviations to create effect of chorus singing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Automatic Double Tracking: </a:t>
            </a:r>
            <a:r>
              <a:rPr lang="en-US" dirty="0"/>
              <a:t>ADT: automated chorus-style effect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C6F32-E88D-ED4B-A936-6074A600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 &amp; Chorus</a:t>
            </a:r>
          </a:p>
        </p:txBody>
      </p:sp>
    </p:spTree>
    <p:extLst>
      <p:ext uri="{BB962C8B-B14F-4D97-AF65-F5344CB8AC3E}">
        <p14:creationId xmlns:p14="http://schemas.microsoft.com/office/powerpoint/2010/main" val="217559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B521B4-384C-4237-8763-9ACAAE1496E8}"/>
              </a:ext>
            </a:extLst>
          </p:cNvPr>
          <p:cNvSpPr/>
          <p:nvPr/>
        </p:nvSpPr>
        <p:spPr>
          <a:xfrm>
            <a:off x="546847" y="1690688"/>
            <a:ext cx="11147612" cy="11511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533F0-7E7B-4B43-9413-28F1972C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Phaser (Phase Shifter)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98505-9129-48F9-B449-62B0A16F3F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37323"/>
            <a:ext cx="10315575" cy="34163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	Uses constructive and destructive interference ”swept” by LFO</a:t>
            </a:r>
          </a:p>
          <a:p>
            <a:endParaRPr lang="en-CA" dirty="0"/>
          </a:p>
        </p:txBody>
      </p:sp>
      <p:pic>
        <p:nvPicPr>
          <p:cNvPr id="5" name="Content Placeholder 4" descr="phaser on sine wave&#10;">
            <a:extLst>
              <a:ext uri="{FF2B5EF4-FFF2-40B4-BE49-F238E27FC236}">
                <a16:creationId xmlns:a16="http://schemas.microsoft.com/office/drawing/2014/main" id="{51416495-67FB-184C-B83C-BCE3F0EF01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165475"/>
            <a:ext cx="9866313" cy="1458913"/>
          </a:xfrm>
        </p:spPr>
      </p:pic>
      <p:pic>
        <p:nvPicPr>
          <p:cNvPr id="6" name="Content Placeholder 4" descr="phaser on sine wave&#10;">
            <a:extLst>
              <a:ext uri="{FF2B5EF4-FFF2-40B4-BE49-F238E27FC236}">
                <a16:creationId xmlns:a16="http://schemas.microsoft.com/office/drawing/2014/main" id="{132CD169-FA08-4FBE-849D-81051125A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27" y="3164699"/>
            <a:ext cx="9865911" cy="14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3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886F-82C0-7E4C-9AE8-9D9E9A67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Phaser (Phase Shifter) and Flanger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335AB-1B93-2B48-BC76-63A9987364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" y="1819325"/>
            <a:ext cx="647257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FD8A6-B5A2-214F-A8C5-7136EE5032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" y="4581608"/>
            <a:ext cx="6472572" cy="1228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74EA3-8A19-5A4D-88D8-349A23BFD0FE}"/>
              </a:ext>
            </a:extLst>
          </p:cNvPr>
          <p:cNvSpPr txBox="1"/>
          <p:nvPr/>
        </p:nvSpPr>
        <p:spPr>
          <a:xfrm>
            <a:off x="7488455" y="2220496"/>
            <a:ext cx="32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Phaser on sine wave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888DC-0AD6-BD4B-98C9-BC1B4F917942}"/>
              </a:ext>
            </a:extLst>
          </p:cNvPr>
          <p:cNvSpPr txBox="1"/>
          <p:nvPr/>
        </p:nvSpPr>
        <p:spPr>
          <a:xfrm>
            <a:off x="7488455" y="4934344"/>
            <a:ext cx="3228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Flanger on sine wave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1696-8E5F-A44C-BA91-58E4E9AC5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54" y="3235375"/>
            <a:ext cx="6472572" cy="1255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DAF09F-4784-5D4D-8D22-0AE8F4E2F163}"/>
              </a:ext>
            </a:extLst>
          </p:cNvPr>
          <p:cNvSpPr txBox="1"/>
          <p:nvPr/>
        </p:nvSpPr>
        <p:spPr>
          <a:xfrm>
            <a:off x="7488455" y="3601638"/>
            <a:ext cx="3542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Phaser on square wave</a:t>
            </a:r>
          </a:p>
        </p:txBody>
      </p:sp>
    </p:spTree>
    <p:extLst>
      <p:ext uri="{BB962C8B-B14F-4D97-AF65-F5344CB8AC3E}">
        <p14:creationId xmlns:p14="http://schemas.microsoft.com/office/powerpoint/2010/main" val="111254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5CFCF-C582-AC45-BEC7-35E3E5E38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Doppler</a:t>
            </a:r>
          </a:p>
          <a:p>
            <a:r>
              <a:rPr lang="en-US" dirty="0"/>
              <a:t>Reverberation</a:t>
            </a:r>
          </a:p>
          <a:p>
            <a:pPr lvl="1"/>
            <a:r>
              <a:rPr lang="en-US" dirty="0"/>
              <a:t>Reflections</a:t>
            </a:r>
          </a:p>
          <a:p>
            <a:pPr lvl="1"/>
            <a:r>
              <a:rPr lang="en-US" dirty="0"/>
              <a:t>Flutter &amp; Standing Waves</a:t>
            </a:r>
          </a:p>
          <a:p>
            <a:pPr lvl="1"/>
            <a:r>
              <a:rPr lang="en-US" dirty="0"/>
              <a:t>Resonance</a:t>
            </a:r>
          </a:p>
          <a:p>
            <a:r>
              <a:rPr lang="en-US" dirty="0"/>
              <a:t>Absorption &amp; Diffusion</a:t>
            </a:r>
          </a:p>
          <a:p>
            <a:r>
              <a:rPr lang="en-US" dirty="0"/>
              <a:t>Digital Reverb</a:t>
            </a:r>
          </a:p>
          <a:p>
            <a:r>
              <a:rPr lang="en-US" dirty="0"/>
              <a:t>Echo and Delay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DFAFC-DE96-4F4B-838A-A043868A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5233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26D9-1ED6-CB49-8C0E-23B9AEB4D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Stages</a:t>
            </a:r>
            <a:r>
              <a:rPr lang="en-US" dirty="0"/>
              <a:t>: more = stronger effect</a:t>
            </a:r>
          </a:p>
          <a:p>
            <a:pPr marL="0" indent="0">
              <a:buNone/>
            </a:pPr>
            <a:r>
              <a:rPr lang="en-US" b="1" dirty="0"/>
              <a:t>Dry/Wet: </a:t>
            </a:r>
            <a:r>
              <a:rPr lang="en-US" dirty="0"/>
              <a:t>0 = unprocessed, 255 = only delay. Most = 128</a:t>
            </a:r>
          </a:p>
          <a:p>
            <a:pPr marL="0" indent="0">
              <a:buNone/>
            </a:pPr>
            <a:r>
              <a:rPr lang="en-US" b="1" dirty="0"/>
              <a:t>LFO Freq</a:t>
            </a:r>
            <a:r>
              <a:rPr lang="en-US" dirty="0"/>
              <a:t>: adjusts sweep rate</a:t>
            </a:r>
          </a:p>
          <a:p>
            <a:pPr marL="0" indent="0">
              <a:buNone/>
            </a:pPr>
            <a:r>
              <a:rPr lang="en-US" b="1" dirty="0"/>
              <a:t>LFO start</a:t>
            </a:r>
            <a:r>
              <a:rPr lang="en-US" dirty="0"/>
              <a:t>: starts in cycle</a:t>
            </a:r>
          </a:p>
          <a:p>
            <a:pPr marL="0" indent="0">
              <a:buNone/>
            </a:pPr>
            <a:r>
              <a:rPr lang="en-US" b="1" dirty="0"/>
              <a:t>Depth</a:t>
            </a:r>
            <a:r>
              <a:rPr lang="en-US" dirty="0"/>
              <a:t>: How high sweep is</a:t>
            </a:r>
          </a:p>
          <a:p>
            <a:pPr marL="0" indent="0">
              <a:buNone/>
            </a:pPr>
            <a:r>
              <a:rPr lang="en-US" b="1" dirty="0"/>
              <a:t>Feedback: </a:t>
            </a:r>
            <a:r>
              <a:rPr lang="en-US" dirty="0"/>
              <a:t>feeds signal back into phaser</a:t>
            </a:r>
          </a:p>
          <a:p>
            <a:pPr marL="0" indent="0">
              <a:buNone/>
            </a:pPr>
            <a:r>
              <a:rPr lang="en-US" b="1" dirty="0"/>
              <a:t>Gain</a:t>
            </a:r>
            <a:r>
              <a:rPr lang="en-US" dirty="0"/>
              <a:t>: increase output amplitude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3175A-FE1D-CE4A-A5C7-62F88AFE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Audacity Phaser</a:t>
            </a:r>
          </a:p>
        </p:txBody>
      </p:sp>
      <p:pic>
        <p:nvPicPr>
          <p:cNvPr id="6" name="Content Placeholder 5" descr="Phaser in Audacity">
            <a:extLst>
              <a:ext uri="{FF2B5EF4-FFF2-40B4-BE49-F238E27FC236}">
                <a16:creationId xmlns:a16="http://schemas.microsoft.com/office/drawing/2014/main" id="{CDCA8207-B249-524D-AC7D-A00EBA10EF2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990725"/>
            <a:ext cx="5181600" cy="2011363"/>
          </a:xfrm>
        </p:spPr>
      </p:pic>
      <p:pic>
        <p:nvPicPr>
          <p:cNvPr id="5" name="Content Placeholder 5" descr="Phaser in Audacity">
            <a:extLst>
              <a:ext uri="{FF2B5EF4-FFF2-40B4-BE49-F238E27FC236}">
                <a16:creationId xmlns:a16="http://schemas.microsoft.com/office/drawing/2014/main" id="{B9D0D73B-CFC1-496D-B3B2-3EB4BD8D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18" y="3119717"/>
            <a:ext cx="4768552" cy="18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F9BA-C115-9743-A724-E335EF3C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Stretching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30D86D-3350-9940-A0FE-3C06A85D282A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8036"/>
            <a:ext cx="7256463" cy="1209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F3B35-3274-B14B-BA19-0F9F9BDD8A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7970"/>
            <a:ext cx="2944528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5FE69-88C0-1247-9D42-D71CF83524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70815"/>
            <a:ext cx="4243939" cy="1056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AD73F-26EB-4D46-9AE8-700A5BDCE991}"/>
              </a:ext>
            </a:extLst>
          </p:cNvPr>
          <p:cNvSpPr txBox="1"/>
          <p:nvPr/>
        </p:nvSpPr>
        <p:spPr>
          <a:xfrm>
            <a:off x="4164899" y="2196987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7DB2B-2F4E-4245-BADD-7254258692C3}"/>
              </a:ext>
            </a:extLst>
          </p:cNvPr>
          <p:cNvSpPr txBox="1"/>
          <p:nvPr/>
        </p:nvSpPr>
        <p:spPr>
          <a:xfrm>
            <a:off x="5438274" y="3753853"/>
            <a:ext cx="3498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Effect &gt; Change Tempo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73719-E08D-0248-8551-B6CBB6347C3C}"/>
              </a:ext>
            </a:extLst>
          </p:cNvPr>
          <p:cNvSpPr txBox="1"/>
          <p:nvPr/>
        </p:nvSpPr>
        <p:spPr>
          <a:xfrm>
            <a:off x="8200724" y="5178392"/>
            <a:ext cx="3412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Effect &gt; Change Speed</a:t>
            </a:r>
          </a:p>
        </p:txBody>
      </p:sp>
    </p:spTree>
    <p:extLst>
      <p:ext uri="{BB962C8B-B14F-4D97-AF65-F5344CB8AC3E}">
        <p14:creationId xmlns:p14="http://schemas.microsoft.com/office/powerpoint/2010/main" val="277208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0FA0-ED02-FD44-8410-5D7A55F4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Worldizing</a:t>
            </a:r>
            <a:r>
              <a:rPr lang="en-US" dirty="0"/>
              <a:t>– Walter </a:t>
            </a:r>
            <a:r>
              <a:rPr lang="en-US"/>
              <a:t>Murch</a:t>
            </a:r>
          </a:p>
        </p:txBody>
      </p:sp>
    </p:spTree>
    <p:extLst>
      <p:ext uri="{BB962C8B-B14F-4D97-AF65-F5344CB8AC3E}">
        <p14:creationId xmlns:p14="http://schemas.microsoft.com/office/powerpoint/2010/main" val="406824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ED6E6-5CE0-8745-8059-91D65AD3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6E2F43-290D-6543-8580-34A5F8A988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21063" y="1873250"/>
            <a:ext cx="8770937" cy="393858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8E121D-D7F4-4F19-8DB5-E02EC052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42" y="1872718"/>
            <a:ext cx="8770435" cy="39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66F7-2A73-7441-9718-810616BB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Reverberation: Reflections</a:t>
            </a:r>
          </a:p>
        </p:txBody>
      </p:sp>
      <p:pic>
        <p:nvPicPr>
          <p:cNvPr id="5" name="Content Placeholder 4" descr="reverb&#10;">
            <a:extLst>
              <a:ext uri="{FF2B5EF4-FFF2-40B4-BE49-F238E27FC236}">
                <a16:creationId xmlns:a16="http://schemas.microsoft.com/office/drawing/2014/main" id="{4C5A47CA-5947-A344-B4BB-00A2D2BA4A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97088"/>
            <a:ext cx="6870700" cy="3136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17325-B626-DD48-BDF6-1BB634AB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765" y="2097088"/>
            <a:ext cx="4102100" cy="3543300"/>
          </a:xfrm>
          <a:prstGeom prst="rect">
            <a:avLst/>
          </a:prstGeom>
        </p:spPr>
      </p:pic>
      <p:pic>
        <p:nvPicPr>
          <p:cNvPr id="6" name="Content Placeholder 4" descr="reverb&#10;">
            <a:extLst>
              <a:ext uri="{FF2B5EF4-FFF2-40B4-BE49-F238E27FC236}">
                <a16:creationId xmlns:a16="http://schemas.microsoft.com/office/drawing/2014/main" id="{D8E05C0C-B3F0-409C-BBC8-C1CCDF9F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9" y="2191218"/>
            <a:ext cx="6870700" cy="31369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6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B1C8-6503-304B-9682-CE0CB031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Parabolas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E9A0FAB-FEB3-A24F-B174-FCB974B929F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16813" y="2106613"/>
            <a:ext cx="4675187" cy="2898775"/>
          </a:xfrm>
        </p:spPr>
      </p:pic>
      <p:pic>
        <p:nvPicPr>
          <p:cNvPr id="8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80B5CAC-7DB1-4D5A-AA27-B6F0FD47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547" y="2267355"/>
            <a:ext cx="4676040" cy="289914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DB1249-F645-4B9E-BD79-996AEC01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63" y="2084479"/>
            <a:ext cx="2317883" cy="29209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790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884D3-0090-465F-9909-46733FEB8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Chladni</a:t>
            </a:r>
            <a:r>
              <a:rPr lang="en-US" dirty="0"/>
              <a:t> Plate Patterns</a:t>
            </a:r>
          </a:p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DDC5-C724-6E48-829E-199861D5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Waves</a:t>
            </a:r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DE068954-EAAE-4E40-B65B-6A4F9D84B1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73275"/>
            <a:ext cx="4851400" cy="1765300"/>
          </a:xfrm>
        </p:spPr>
      </p:pic>
      <p:pic>
        <p:nvPicPr>
          <p:cNvPr id="11" name="Picture 10" descr="Chladni plate patterns&#10;">
            <a:extLst>
              <a:ext uri="{FF2B5EF4-FFF2-40B4-BE49-F238E27FC236}">
                <a16:creationId xmlns:a16="http://schemas.microsoft.com/office/drawing/2014/main" id="{5F2BC4DD-50EA-844B-AEF9-16D4693C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06" y="1773533"/>
            <a:ext cx="2189279" cy="2253907"/>
          </a:xfrm>
          <a:prstGeom prst="rect">
            <a:avLst/>
          </a:prstGeom>
        </p:spPr>
      </p:pic>
      <p:pic>
        <p:nvPicPr>
          <p:cNvPr id="6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ED2AE020-6FF5-4C88-A539-41983400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2" y="4110285"/>
            <a:ext cx="4851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17E9-CC24-B44A-919E-5B2CA1A7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882F7-A581-FF4D-B2F8-48F2E1AE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9713"/>
            <a:ext cx="7891847" cy="4091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9E4F6-8610-4F40-B8C3-2CC6C277C06D}"/>
              </a:ext>
            </a:extLst>
          </p:cNvPr>
          <p:cNvSpPr txBox="1"/>
          <p:nvPr/>
        </p:nvSpPr>
        <p:spPr>
          <a:xfrm>
            <a:off x="2945331" y="5893330"/>
            <a:ext cx="117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Pasco.com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2C70C-8444-B74B-9662-BD6A4D94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669" y="1789713"/>
            <a:ext cx="2314409" cy="4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6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8BB5-9659-444E-935C-28014D19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</p:txBody>
      </p:sp>
      <p:pic>
        <p:nvPicPr>
          <p:cNvPr id="5" name="Content Placeholder 4" descr="flutter echo&#10;">
            <a:extLst>
              <a:ext uri="{FF2B5EF4-FFF2-40B4-BE49-F238E27FC236}">
                <a16:creationId xmlns:a16="http://schemas.microsoft.com/office/drawing/2014/main" id="{9820449B-0E27-AD4C-B37F-98B1D93765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957388"/>
            <a:ext cx="6477000" cy="2209800"/>
          </a:xfrm>
        </p:spPr>
      </p:pic>
      <p:pic>
        <p:nvPicPr>
          <p:cNvPr id="6" name="Content Placeholder 4" descr="flutter echo&#10;">
            <a:extLst>
              <a:ext uri="{FF2B5EF4-FFF2-40B4-BE49-F238E27FC236}">
                <a16:creationId xmlns:a16="http://schemas.microsoft.com/office/drawing/2014/main" id="{9B2BE4C1-1254-40FD-86F1-B05AA6F6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25" y="2216515"/>
            <a:ext cx="8463586" cy="28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6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88E3-313D-4144-AF72-15132496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&amp; Diffusion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9E317-982A-C14F-B2C7-C4ADD9E89C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58988"/>
            <a:ext cx="2882900" cy="372586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C98BB-D1C7-A848-9044-A97F7C6BE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4866"/>
            <a:ext cx="3378200" cy="241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18807-35C6-CC41-B3A8-FD77FDA1603A}"/>
              </a:ext>
            </a:extLst>
          </p:cNvPr>
          <p:cNvSpPr txBox="1"/>
          <p:nvPr/>
        </p:nvSpPr>
        <p:spPr>
          <a:xfrm>
            <a:off x="838200" y="4361800"/>
            <a:ext cx="1277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Keepitquiet.co.uk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10C13-1116-984E-9F14-41E16DED8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516" y="1798786"/>
            <a:ext cx="3864980" cy="2840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C0CBC-618A-6045-A7CF-276E167F89BB}"/>
              </a:ext>
            </a:extLst>
          </p:cNvPr>
          <p:cNvSpPr txBox="1"/>
          <p:nvPr/>
        </p:nvSpPr>
        <p:spPr>
          <a:xfrm>
            <a:off x="8046719" y="4729289"/>
            <a:ext cx="1289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Alphacoustic.com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00775-D7FF-7842-9C68-82C9A5AF2C36}"/>
              </a:ext>
            </a:extLst>
          </p:cNvPr>
          <p:cNvSpPr txBox="1"/>
          <p:nvPr/>
        </p:nvSpPr>
        <p:spPr>
          <a:xfrm>
            <a:off x="4841507" y="224268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4621F-8453-C449-B9F6-1E15BCA6384E}"/>
              </a:ext>
            </a:extLst>
          </p:cNvPr>
          <p:cNvSpPr txBox="1"/>
          <p:nvPr/>
        </p:nvSpPr>
        <p:spPr>
          <a:xfrm>
            <a:off x="4985886" y="5245769"/>
            <a:ext cx="141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ABSORPTION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4035FF76-E65D-4D1B-B16A-8AE7F140E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485" y="2058870"/>
            <a:ext cx="2884337" cy="37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9812"/>
      </p:ext>
    </p:extLst>
  </p:cSld>
  <p:clrMapOvr>
    <a:masterClrMapping/>
  </p:clrMapOvr>
</p:sld>
</file>

<file path=ppt/theme/theme1.xml><?xml version="1.0" encoding="utf-8"?>
<a:theme xmlns:a="http://schemas.openxmlformats.org/drawingml/2006/main" name="StudyingSoun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yingSoundTheme" id="{E2872B2A-48B5-439D-ADBA-2592EFC8D762}" vid="{26F991C1-D044-4ADC-BD06-653DC37C89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StudyingSoundTheme</Template>
  <TotalTime>296</TotalTime>
  <Words>399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</vt:lpstr>
      <vt:lpstr>StudyingSoundTheme</vt:lpstr>
      <vt:lpstr>Chapter 4</vt:lpstr>
      <vt:lpstr>OUTLINE</vt:lpstr>
      <vt:lpstr>Doppler Effect</vt:lpstr>
      <vt:lpstr>Reverberation: Reflections</vt:lpstr>
      <vt:lpstr>Parabolas</vt:lpstr>
      <vt:lpstr>Standing Waves</vt:lpstr>
      <vt:lpstr>Resonance</vt:lpstr>
      <vt:lpstr>Flutter</vt:lpstr>
      <vt:lpstr>Absorption &amp; Diffusion</vt:lpstr>
      <vt:lpstr>REVERB IN AUDACITY</vt:lpstr>
      <vt:lpstr>Reverb Settings</vt:lpstr>
      <vt:lpstr>Preverb</vt:lpstr>
      <vt:lpstr>Echo and Delay</vt:lpstr>
      <vt:lpstr>Delay </vt:lpstr>
      <vt:lpstr>Delay</vt:lpstr>
      <vt:lpstr>Delay</vt:lpstr>
      <vt:lpstr>ADT &amp; Chorus</vt:lpstr>
      <vt:lpstr>Phaser (Phase Shifter)</vt:lpstr>
      <vt:lpstr>Phaser (Phase Shifter) and Flanger</vt:lpstr>
      <vt:lpstr>Audacity Phaser</vt:lpstr>
      <vt:lpstr>Time Stretching</vt:lpstr>
      <vt:lpstr>Worldizing– Walter Murch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Karen</dc:creator>
  <cp:lastModifiedBy>Research Assitant Charlotte</cp:lastModifiedBy>
  <cp:revision>6</cp:revision>
  <dcterms:created xsi:type="dcterms:W3CDTF">2019-07-29T14:01:43Z</dcterms:created>
  <dcterms:modified xsi:type="dcterms:W3CDTF">2019-08-06T18:49:47Z</dcterms:modified>
</cp:coreProperties>
</file>