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ink/ink4.xml" ContentType="application/inkml+xml"/>
  <Override PartName="/ppt/ink/ink5.xml" ContentType="application/inkml+xml"/>
  <Override PartName="/ppt/ink/ink6.xml" ContentType="application/inkml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" initials=".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6D"/>
    <a:srgbClr val="FFF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6"/>
    <p:restoredTop sz="94694"/>
  </p:normalViewPr>
  <p:slideViewPr>
    <p:cSldViewPr snapToGrid="0" snapToObjects="1">
      <p:cViewPr varScale="1">
        <p:scale>
          <a:sx n="135" d="100"/>
          <a:sy n="135" d="100"/>
        </p:scale>
        <p:origin x="18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1:11.321" idx="1">
    <p:pos x="10" y="10"/>
    <p:text>keep graphics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2:31.717" idx="2">
    <p:pos x="5690" y="1211"/>
    <p:text>need a better photo!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2:50.399" idx="3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10.895" idx="5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16.722" idx="6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39.268" idx="7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43.669" idx="8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49.427" idx="9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1:33:54.358" idx="10">
    <p:pos x="10" y="10"/>
    <p:text>keep image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2:36:01.4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6581 137 10799,'-99'-2'0,"1"-1"0,-1 0 0,1 1 0,-1-1 0,1 1 0,-1-1 0,1 1 0,0-1 0,-1 1 0,1-1 0,-1 0 0,1 1 0,-1-1 0,1 1 0,-1-1 0,1 1 0,0-1 0,-1 1 0,1-1 0,-1 0 0,1 1 0,-1-1 0,1 1 0,-1-1 0,-8 0 0,-6 1 0,-6-2 0,-2 1 0,-4 0 0,0 0 0,-1-1 0,1 1 0,2 0 0,3 0 0,5 0 0,5 0 0,7 0 0,7 1 0,10-1 0,9 1 0,11 1 0,13 0 0,13 0 0,15 0 0,6 1 0,-4 0 4591,3-3-4591,-2 2 0,3-2 0,-58 0 0,45 2 0,-25-1 0,3 0 0,30-1 0,-50 2 0,55-2 2478,-28 3-2478,33 0 0,-21 0 0,24 0 1436,-13 0-1436,17 0 4898,-8 0-4898,7 0 373,-11 0-373,11 0 0,-19 0 0,17 0 0,-29 3 0,28-2 0,-45 2 0,41-3 0,-54 3 0,51 1 0,-52 0 0,49-1 0,-46 0 0,47-3 0,-49 6 0,51-5 0,-37 2 0,44-3 0,-27 3 0,27-3 0,-34 6 0,29-5 0,-33 2 0,30-3 0,-36 0 0,38 0 0,-39 3 0,41-2 0,-35 5 0,35-6 0,-44 6 0,45-5 0,-38 2 0,42-3 0,-23 6 0,24-4 0,-13 3 0,15-5 0,-5 3 0,4-2 0,-1 5 0,2-6 0,1 3 0,-1-3 0,3 3 0,-7 4 0,6-3 0,-17 13 0,14-14 0,-19 23 0,20-20 0,-19 30 0,20-26 0,-22 35 0,19-33 0,-22 37 0,21-38 0,-17 37 0,22-36 0,-13 30 0,14-32 0,-12 29 0,11-28 0,-7 34 0,11-33 0,-8 39 0,8-39 0,-6 39 0,7-39 0,0 46 0,0-44 0,0 51 0,0-52 0,3 39 0,-2-41 0,5 27 0,-6-28 0,9 23 0,-7-23 0,12 32 0,-12-30 0,13 34 0,-13-36 0,10 23 0,-8-24 0,11 31 0,-7-29 0,14 29 0,-17-31 0,15 18 0,-17-19 0,11 13 0,-10-16 0,11 12 0,-10-11 0,16 9 0,-19-8 0,21 8 0,-17-10 0,27 12 0,-22-12 0,51 20 0,-43-19 0,75 22 0,-69-22 0,32 4 0,0 1 0,-30-4 0,32 0 0,0-3 0,-29 0 0,30 2 0,1-2 0,-29-2 0,28 3 0,-1 0 0,-32-4 0,30 2 0,-1 0 0,-29-2 0,26 2 0,0 0 0,-25-2 0,23 2 0,0 0 0,-22-2 0,24 1 0,-2-1 0,-25-1 0,30 0 0,0 0 0,-29 0 0,29-1 0,0-1 0,-26 1 0,24-2 0,2-1 0,-22 3 0,28-1 0,1 1 0,-26 1 0,26 0 0,-2 0 0,-30 0 0,26 0 0,-1 0 0,-25 0 0,27-1 0,1 2 0,-28 2 0,21-3 0,0 1 0,-24 2 0,60-3 0,-58 0 0,21 1 0,0 1 0,-16-1 0,27 1 0,1-1 0,-27-1 0,34 0 0,2 0 0,-28 0-3392,40 0 0,2 0 3392,-39 0-2269,38 0 1,-1 0 2268,-40 0-1369,31 0 1,1 0 1368,-34 0-906,32-3 1,-2-1 905,-37 2 281,34-3 1,-1 0-282,-39 4 485,29-4 1,1 0-486,-34 3 1237,69-8-1237,-71 9 1952,46-2-1952,-53 3 0,49 0 0,-47 0 0,79-3 0,-66 2 0,31-1 0,1 0 0,-26 2 0,40 0 0,3 0 0,-33 0-508,45 2 1,1 0 507,-41-1-361,23 1 0,-3 0 361,-38-2-194,21 0 1,-3 0 193,-26 0-224,58-3 224,-68 2 3092,32-2-3092,-38 3 3816,20-3-3816,-22 2 3488,22-5-3488,-20 6 2375,19-6-2375,-23 2 723,23-2-723,-22-1 0,23 1 0,-25-1 0,16 0 0,-16 1 0,10-1 0,-8 4 0,5-6 0,-5 7 0,6-9 0,-9 6 0,13-10 0,-11 10 0,15-16 0,-13 18 0,13-23 0,-16 19 0,18-20 0,-20 19 0,17-16 0,-18 15 0,13-15 0,-11 15 0,14-18 0,-12 17 0,11-14 0,-15 16 0,12-16 0,-9 17 0,10-19 0,-11 20 0,8-21 0,-8 21 0,11-27 0,-10 26 0,13-26 0,-13 24 0,13-28 0,-10 26 0,10-34 0,-10 33 0,7-27 0,-10 29 0,9-26 0,-11 25 0,11-23 0,-12 25 0,3-15 0,-2 19 0,4-25 0,-3 23 0,2-29 0,-3 29 0,0-25 0,1 25 0,2-26 0,-6 23 0,3-20 0,-3 21 0,0-9 0,0 11 0,0-3 0,0 4 0,0-1 0,0 0 0,0 1 0,0-1 0,0 1 0,0-1 0,-3 3 0,3-1 0,-3 1 0,0 0 0,2-2 0,-2 3 0,0-10 0,-1 5 0,-2-4 0,2 5 0,1 1 0,0 2 0,3-2 0,-6 5 0,5-4 0,-5 4 0,6-5 0,-6 5 0,5-5 0,-5 6 0,5-6 0,-5 5 0,6-5 0,-6 6 0,5-6 0,-5 5 0,6-5 0,-6 5 0,2-4 0,-2 4 0,2-5 0,-2 5 0,2-8 0,-2 5 0,-7-11 0,5 10 0,-13-16 0,12 18 0,-12-17 0,13 18 0,-7-13 0,7 13 0,-1-6 0,5 4 0,1 0 0,3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2:37:01.6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2:37:06.4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5:34:53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2646 575 24575,'-7'-11'0,"-2"2"0,5 2 0,-2 1 0,2-1 0,1 1 0,0 2 0,-1-5 0,-5-1 0,5-1 0,-8-7 0,7 13 0,-7-13 0,5 13 0,-12-16 0,11 12 0,-23-24 0,21 21 0,-29-27 0,31 29 0,-33-23 0,33 26 0,-31-19 0,29 23 0,-26-17 0,26 15 0,-26-11 0,26 9 0,-35-9 0,32 11 0,-39-13 0,37 12 0,-41-13 0,35 10 0,-34-7 0,39 12 0,-29-8 0,34 7 0,-25-4 0,27 5 0,-27-2 0,25 6 0,-35-9 0,35 7 0,-34-6 0,34 7 0,-37-2 0,32 0 0,-55-1 0,51 0 0,-73-6 0,71 9 0,-65-12 0,69 11 0,-44-4 0,49 3 0,-32 3 0,35-3 0,-20 0 0,21 2 0,-9-2 0,11 3 0,-9 0 0,8 0 0,-4 0 0,5 0 0,1 0 0,-1 0 0,-3 0 0,-15 3 0,10-2 0,-37 5 0,35-6 0,-49 6 0,44-2 0,-37 3 0,40-3 0,-27 5 0,31-8 0,-24 8 0,29-6 0,-17 1 0,19 2 0,-10-3 0,10 1 0,-11 4 0,11-6 0,-13 12 0,12-9 0,-18 13 0,18-10 0,-24 10 0,23-13 0,-23 15 0,23-17 0,-5 12 0,9-15 0,5 6 0,-5-5 0,6 5 0,-6-3 0,-10 15 0,7-9 0,-27 34 0,25-31 0,-32 43 0,31-39 0,-35 47 0,35-42 0,-36 45 0,37-49 0,-29 47 0,29-50 0,-20 44 0,26-46 0,-16 29 0,16-31 0,-8 23 0,10-24 0,-6 20 0,7-19 0,-3 26 0,2-25 0,-1 34 0,0-30 0,-2 37 0,5-36 0,-8 35 0,8-39 0,-5 35 0,6-35 0,0 26 0,0-29 0,0 23 0,0-21 0,3 27 0,-2-27 0,1 25 0,-2-27 0,0 31 0,0-29 0,3 31 0,-2-28 0,5 28 0,-5-27 0,1 30 0,-2-34 0,3 31 0,-2-31 0,2 27 0,0-27 0,0 28 0,1-28 0,5 25 0,-8-27 0,11 21 0,-8-21 0,8 26 0,-5-27 0,8 27 0,-10-29 0,16 26 0,-16-22 0,19 26 0,-18-26 0,14 22 0,-18-22 0,18 19 0,-17-20 0,23 24 0,-19-23 0,19 22 0,-17-22 0,12 19 0,-13-20 0,12 21 0,-11-21 0,21 21 0,-20-21 0,32 27 0,-31-25 0,31 25 0,-32-27 0,25 15 0,-27-16 0,29 13 0,-29-13 0,27 10 0,-25-13 0,22 9 0,-22-9 0,25 13 0,-25-13 0,23 9 0,-24-12 0,23 9 0,-24-6 0,23 4 0,-24-5 0,22 1 0,-19-4 0,19 5 0,-16-5 0,21 4 0,-20-1 0,32-1 0,-30 0 0,36 0 0,-37-2 0,46 2 0,-46-3 0,60 3 0,-56-2 0,53 2 0,-54-3 0,43 0 0,-48 0 0,31 0 0,-34 0 0,17 0 0,-19 0 0,15 0 0,-13 0 0,19 0 0,-19 0 0,19 0 0,-20-3 0,21 2 0,-21-2 0,18 0 0,-18 3 0,14-3 0,-14 3 0,15-3 0,-16 2 0,13-5 0,-13 6 0,10-6 0,-10 5 0,10-2 0,-10 3 0,4-3 0,-5 2 0,-1-4 0,1 4 0,11-5 0,-9 2 0,17-8 0,-20 4 0,23-10 0,-22 12 0,20-8 0,-19 9 0,10-7 0,-10 5 0,15-9 0,-13 8 0,16-13 0,-17 15 0,15-17 0,-19 17 0,19-15 0,-22 13 0,21-13 0,-17 12 0,18-15 0,-18 15 0,20-21 0,-20 20 0,21-23 0,-19 23 0,13-17 0,-13 18 0,13-21 0,-15 20 0,21-31 0,-23 30 0,22-32 0,-23 28 0,20-28 0,-17 29 0,15-19 0,-16 24 0,6-12 0,-7 13 0,5-10 0,-5 10 0,8-11 0,-11 11 0,17-19 0,-16 17 0,19-23 0,-16 20 0,19-26 0,-15 23 0,21-26 0,-20 29 0,20-28 0,-20 26 0,19-30 0,-19 36 0,20-33 0,-24 34 0,21-31 0,-22 30 0,14-26 0,-15 28 0,5-14 0,-6 14 0,4-6 0,-4 6 0,3-2 0,-5 2 0,2-3 0,-1 3 0,2-14 0,0 11 0,5-29 0,-8 27 0,8-37 0,-5 34 0,5-38 0,-4 33 0,6-29 0,-9 34 0,6-18 0,-7 25 0,2-14 0,0 14 0,-2-10 0,2 10 0,-3-10 0,0 10 0,0-11 0,0 11 0,0-10 0,0 10 0,0-4 0,0 5 0,-3 0 0,2 1 0,-5-1 0,2 4 0,1-3 0,-3 2 0,5-2 0,-5 2 0,0-8 0,-2 10 0,-1-7 0,5 6 0,-2 3 0,6-6 0,-12 5 0,7-2 0,-8 0 0,7 2 0,-4-4 0,6 1 0,-8-3 0,8 4 0,-9-3 0,6 5 0,-5-2 0,4 0 0,-1 3 0,5-6 0,-2 5 0,3-2 0,-1 0 0,-2 2 0,6-4 0,-3 4 0,3-2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5:37:20.9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1330 191 24575,'-14'-10'0,"1"0"0,7 7 0,2-3 0,-2 2 0,6-3 0,-6 1 0,-7-7 0,8 5 0,-16-4 0,16 8 0,-16-10 0,12 11 0,-9-15 0,10 17 0,-7-11 0,7 11 0,-13-8 0,12 8 0,-15-8 0,15 8 0,-18-8 0,18 8 0,-27-4 0,25 4 0,-25-5 0,26 5 0,-17-5 0,19 6 0,-26-3 0,23 3 0,-28-3 0,25 2 0,-29-2 0,28 3 0,-37 0 0,40 0 0,-30 0 0,32 0 0,-23 0 0,23 0 0,-26 6 0,26-5 0,-39 5 0,35-3 0,-58 1 0,53 0 0,-64 5 0,60-8 0,-61 14 0,64-12 0,-49 15 0,57-16 0,-19 9 0,24-10 0,3 5 0,1-3 0,0 4 0,3-1 0,-12 9 0,10-6 0,-16 30 0,16-26 0,-13 45 0,10-45 0,-5 39 0,7-42 0,-3 31 0,5-30 0,-2 37 0,3-32 0,3 33 0,-2-35 0,5 18 0,-6-23 0,12 15 0,-7-16 0,10 19 0,-8-18 0,11 24 0,-9-23 0,17 25 0,-19-25 0,19 17 0,-21-19 0,11 7 0,-10-11 0,1 2 0,-4-3 0,9 0 0,-7 1 0,18 7 0,-10-8 0,30 14 0,-23-11 0,35 10 0,-39-11 0,39 7 0,-43-11 0,36 8 0,-37-8 0,24 5 0,-25-6 0,19 3 0,-19-3 0,10 0 0,-12 0 0,7 0 0,-7 0 0,18 0 0,-16 0 0,29-3 0,-25-1 0,24-2 0,-25 2 0,19-5 0,-21 7 0,18-9 0,-20 9 0,14-6 0,-14 4 0,18-9 0,-18 8 0,15-9 0,-16 12 0,10-9 0,-13 6 0,9-4 0,-10 5 0,9-5 0,-6 8 0,5-11 0,-5 11 0,8-11 0,-7 10 0,13-15 0,-12 14 0,17-20 0,-16 20 0,16-15 0,-17 14 0,9-6 0,-11 7 0,5-6 0,-7 4 0,6-4 0,-9 2 0,9 1 0,-7-1 0,9 1 0,-6-1 0,8-5 0,-7 4 0,7-5 0,-11 7 0,11-7 0,-13 5 0,12-10 0,-12 10 0,6-11 0,-7 11 0,13-16 0,-11 15 0,12-15 0,-15 16 0,6-14 0,-5 14 0,5-14 0,-6 14 0,3-7 0,-3 8 0,3-3 0,-2 4 0,2-7 0,-3 5 0,0-7 0,0 8 0,0-3 0,0 3 0,0 1 0,-3 2 0,2-2 0,-2 3 0,0-1 0,3-2 0,-3 3 0,0-1 0,-1-8 0,-3 10 0,4-7 0,0 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3T15:37:24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1125 165 24575,'-11'-8'0,"5"0"0,0 7 0,2-2 0,1 0 0,-3 2 0,5-4 0,-8 1 0,5 0 0,-6-2 0,4 6 0,-7-6 0,8 2 0,-6 0 0,7 2 0,-3-1 0,1-1 0,-7-3 0,5 4 0,-22-15 0,19 12 0,-24-13 0,25 13 0,-14-4 0,16 6 0,-5-2 0,7 6 0,-1 0 0,4-3 0,-3 2 0,2-2 0,-11 3 0,6 0 0,-21-2 0,20-2 0,-23 0 0,23 1 0,-17 3 0,19 0 0,-8 0 0,10 0 0,-4 0 0,3 0 0,-14 0 0,11 0 0,-20 0 0,17 0 0,-27 6 0,25-1 0,-37 4 0,39-2 0,-38 2 0,39-5 0,-30 5 0,32-8 0,-20 7 0,21-6 0,-9 4 0,11-6 0,0 3 0,1-3 0,6 6 0,-6-5 0,5 5 0,-5-3 0,3 1 0,-4 1 0,-5 5 0,4-2 0,-17 13 0,16-13 0,-15 19 0,16-18 0,-11 21 0,11-21 0,-16 30 0,17-28 0,-19 31 0,23-32 0,-21 25 0,21-25 0,-14 20 0,15-22 0,-6 16 0,7-15 0,-5 15 0,5-16 0,-4 19 0,4-18 0,-2 12 0,3-14 0,0 11 0,0-9 0,0 20 0,0-19 0,3 23 0,-2-24 0,4 30 0,-4-27 0,10 35 0,-8-32 0,17 34 0,-14-34 0,15 24 0,-13-33 0,10 21 0,-13-21 0,16 15 0,-15-13 0,17 16 0,-14-15 0,9 12 0,-11-17 0,5 8 0,-5-8 0,9 9 0,-8-9 0,18 7 0,-16-6 0,23 7 0,-21-5 0,19 11 0,-18-12 0,13 12 0,-17-17 0,12 11 0,-13-11 0,10 8 0,-13-6 0,15 4 0,-15-4 0,16 3 0,-13-5 0,10 5 0,-10-6 0,10 6 0,-10-5 0,7 2 0,-8-3 0,6 0 0,-6 0 0,14 0 0,-12 0 0,21 0 0,-21 0 0,26 0 0,-24 0 0,30 0 0,-30 0 0,27 0 0,-28 0 0,25 0 0,-25 0 0,17-3 0,-19 2 0,13-2 0,-13 0 0,16 2 0,-15-1 0,12-1 0,-14 2 0,9-2 0,-12 0 0,10-1 0,-9 1 0,16-6 0,-12 8 0,12-8 0,-13 8 0,10-8 0,-11 8 0,9-11 0,-9 11 0,5-11 0,-5 10 0,3-9 0,-4 9 0,6-12 0,-4 11 0,4-8 0,-8 7 0,8-8 0,-10 4 0,12-5 0,-13 7 0,11-4 0,-11 3 0,11-9 0,-11 8 0,11-10 0,-11 10 0,11-10 0,-11 10 0,11-10 0,-11 9 0,8-6 0,-6 11 0,4-11 0,-3 10 0,4-16 0,-6 12 0,9-12 0,-9 13 0,6-13 0,-4 15 0,2-21 0,-2 21 0,5-27 0,-8 23 0,10-20 0,-6 24 0,4-15 0,-5 16 0,-1-7 0,-3 5 0,2 4 0,-1-3 0,2-1 0,0 3 0,-2-14 0,4 15 0,-4-20 0,2 17 0,-3-12 0,0 11 0,0-3 0,0 3 0,0-2 0,0 2 0,0-9 0,0 8 0,-3-16 0,2 15 0,-4-13 0,4 15 0,-2-2 0,0 5 0,-1-8 0,-2 7 0,-7-16 0,8 12 0,-9-9 0,9 11 0,-4-3 0,5 3 0,-5-2 0,5 2 0,-6-3 0,4 6 0,-1-1 0,1 1 0,-7-6 0,5 3 0,-10-2 0,13 2 0,-16 0 0,15 4 0,-15-6 0,13 5 0,-4-3 0,5 4 0,-5 0 0,7 0 0,-16-4 0,18 0 0,-14 4 0,15-3 0,-7 5 0,6-2 0,-4 0 0,1 3 0,-1-3 0,0 3 0,4-3 0,-9 2 0,7-2 0,-7 0 0,8 2 0,1-1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C758-CAA7-994F-A450-946CA516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B94EB-B261-B849-A1CA-AE1005F8A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0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D05E-582C-FE40-8A4A-2016AC5C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16BE0-8A2D-3E4C-BCBF-22AC7C296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1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64A17-0024-6A44-B461-B7F0B62C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F5558-6FE9-5440-BD96-F5459424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28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FB56-556F-CE40-BFDF-D058E7D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2A7B7-D539-FD44-9DDE-C3648D00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588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8C52-F9F0-C34C-B4F0-B3B7667A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6F9E-77E1-D147-AFC8-F914BC94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60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7531-BC87-4343-BBB9-E5A82BF9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6CF0-6716-9F40-BABE-20FA86465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4C72B-0DB2-E040-BC0B-6448A8A77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4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658E-1935-8E40-BE47-D33A8A32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22725-02A2-4F40-AA12-B914404A1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DE7FB-EE1B-354B-844D-44C22B2E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B312B-475D-5648-8210-4EDDCF1F2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19ADE-6925-0C48-B8DA-244E14020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8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0BE8-467A-ED4A-AFAB-2E462950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56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1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14BC-19B6-504B-BD9C-83D92AAA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C28F-7E43-E843-B4D9-73C8D33E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B2EE3-77B2-0E47-8A0B-D01A12D1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99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5B49-058B-FA48-9A8A-CC3F24DD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A92A1-7880-4343-9A4A-918B98864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D5B44-20D9-7447-ABE0-545508A7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5A746F-A1D9-414B-A2FE-4DBBEBFF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189ED-1B33-6243-852B-1B4AF6400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FBB7C6-6FC0-1040-A3A5-3BDB88B893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716B-D429-6B4F-99FF-1EC1CD9513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jpg"/><Relationship Id="rId7" Type="http://schemas.openxmlformats.org/officeDocument/2006/relationships/image" Target="../media/image1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6.png"/><Relationship Id="rId4" Type="http://schemas.openxmlformats.org/officeDocument/2006/relationships/customXml" Target="../ink/ink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11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customXml" Target="../ink/ink3.xml"/><Relationship Id="rId4" Type="http://schemas.openxmlformats.org/officeDocument/2006/relationships/image" Target="../media/image6.emf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E6B8-E34C-1B47-BDAF-FF821E462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87779-E7CA-4A4A-AD88-6017B244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/>
              <a:t>Recording Sound</a:t>
            </a:r>
          </a:p>
        </p:txBody>
      </p:sp>
    </p:spTree>
    <p:extLst>
      <p:ext uri="{BB962C8B-B14F-4D97-AF65-F5344CB8AC3E}">
        <p14:creationId xmlns:p14="http://schemas.microsoft.com/office/powerpoint/2010/main" val="229848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858D-E507-3140-AB3B-F04FD715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Microphones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6E956-6597-6C4B-A5EB-B23ACD277424}"/>
              </a:ext>
            </a:extLst>
          </p:cNvPr>
          <p:cNvSpPr txBox="1"/>
          <p:nvPr/>
        </p:nvSpPr>
        <p:spPr>
          <a:xfrm>
            <a:off x="2607896" y="278058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Holophone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758B4-4A29-2044-9107-6CD4D37D04BD}"/>
              </a:ext>
            </a:extLst>
          </p:cNvPr>
          <p:cNvSpPr txBox="1"/>
          <p:nvPr/>
        </p:nvSpPr>
        <p:spPr>
          <a:xfrm>
            <a:off x="2473693" y="1829266"/>
            <a:ext cx="30037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SURROUND MIC* </a:t>
            </a:r>
            <a:br>
              <a:rPr lang="en-US" sz="3000" dirty="0"/>
            </a:br>
            <a:r>
              <a:rPr lang="en-US" sz="2000" dirty="0"/>
              <a:t>usually condenser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B39BFD-15CB-6A47-9A1E-1B3CC9F5F056}"/>
              </a:ext>
            </a:extLst>
          </p:cNvPr>
          <p:cNvSpPr txBox="1"/>
          <p:nvPr/>
        </p:nvSpPr>
        <p:spPr>
          <a:xfrm>
            <a:off x="8932699" y="1962156"/>
            <a:ext cx="26249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LAVALIER MIC* </a:t>
            </a:r>
            <a:br>
              <a:rPr lang="en-US" sz="3000" dirty="0"/>
            </a:br>
            <a:r>
              <a:rPr lang="en-US" sz="2000" dirty="0"/>
              <a:t>usually condenser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97C43-FF66-5D41-B021-9D0C50B6C367}"/>
              </a:ext>
            </a:extLst>
          </p:cNvPr>
          <p:cNvSpPr txBox="1"/>
          <p:nvPr/>
        </p:nvSpPr>
        <p:spPr>
          <a:xfrm>
            <a:off x="5515275" y="5206551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Schertler</a:t>
            </a:r>
            <a:r>
              <a:rPr lang="en-US" dirty="0"/>
              <a:t> Dyn-Uni-P48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743EF8-D100-EC41-A60B-58C99AF4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62" y="1862236"/>
            <a:ext cx="1566764" cy="15667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CCAF31-746C-2445-BF7F-F01D4A91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33" y="2111912"/>
            <a:ext cx="2624949" cy="1424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EBE5DE-E953-1744-B3B8-95680BB26D4E}"/>
              </a:ext>
            </a:extLst>
          </p:cNvPr>
          <p:cNvSpPr txBox="1"/>
          <p:nvPr/>
        </p:nvSpPr>
        <p:spPr>
          <a:xfrm>
            <a:off x="8932699" y="3149918"/>
            <a:ext cx="232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 </a:t>
            </a:r>
            <a:r>
              <a:rPr lang="en-US" dirty="0" err="1"/>
              <a:t>Technica</a:t>
            </a:r>
            <a:r>
              <a:rPr lang="en-US" dirty="0"/>
              <a:t> AT899c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694C32-B759-E449-8156-38E67179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46" y="4182444"/>
            <a:ext cx="2438400" cy="172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FEA4CB-8193-AF49-9460-560DFAE52E48}"/>
              </a:ext>
            </a:extLst>
          </p:cNvPr>
          <p:cNvSpPr txBox="1"/>
          <p:nvPr/>
        </p:nvSpPr>
        <p:spPr>
          <a:xfrm>
            <a:off x="5477464" y="4206609"/>
            <a:ext cx="2378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CONTACT MIC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261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E447-6575-504E-A9E4-BF46A672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PATTERNS</a:t>
            </a:r>
          </a:p>
        </p:txBody>
      </p:sp>
      <p:pic>
        <p:nvPicPr>
          <p:cNvPr id="5" name="Content Placeholder 4" descr="onmi mic">
            <a:extLst>
              <a:ext uri="{FF2B5EF4-FFF2-40B4-BE49-F238E27FC236}">
                <a16:creationId xmlns:a16="http://schemas.microsoft.com/office/drawing/2014/main" id="{61E3A22F-AE8F-8C42-9443-5592EBCF8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902" y="1911350"/>
            <a:ext cx="3437322" cy="2314141"/>
          </a:xfrm>
        </p:spPr>
      </p:pic>
      <p:pic>
        <p:nvPicPr>
          <p:cNvPr id="7" name="Picture 6" descr="cardioid">
            <a:extLst>
              <a:ext uri="{FF2B5EF4-FFF2-40B4-BE49-F238E27FC236}">
                <a16:creationId xmlns:a16="http://schemas.microsoft.com/office/drawing/2014/main" id="{821C2CFD-7F60-0D4E-82E7-03D28BBB4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340" y="1911350"/>
            <a:ext cx="3307335" cy="2314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BA9700-0C8E-0548-B0BE-7027130FD6E8}"/>
              </a:ext>
            </a:extLst>
          </p:cNvPr>
          <p:cNvSpPr txBox="1"/>
          <p:nvPr/>
        </p:nvSpPr>
        <p:spPr>
          <a:xfrm>
            <a:off x="2318262" y="6003660"/>
            <a:ext cx="416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</a:t>
            </a:r>
            <a:r>
              <a:rPr lang="en-US" dirty="0" err="1"/>
              <a:t>AudioTechnica</a:t>
            </a:r>
            <a:r>
              <a:rPr lang="en-US" dirty="0"/>
              <a:t> Brief Guide to 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1CEF8-1A4F-9246-8E40-170DA29112F8}"/>
              </a:ext>
            </a:extLst>
          </p:cNvPr>
          <p:cNvSpPr txBox="1"/>
          <p:nvPr/>
        </p:nvSpPr>
        <p:spPr>
          <a:xfrm>
            <a:off x="965902" y="4261487"/>
            <a:ext cx="11128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OMNI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13210-A5CE-2348-A863-E95D8E3FC96A}"/>
              </a:ext>
            </a:extLst>
          </p:cNvPr>
          <p:cNvSpPr txBox="1"/>
          <p:nvPr/>
        </p:nvSpPr>
        <p:spPr>
          <a:xfrm>
            <a:off x="4616717" y="4283578"/>
            <a:ext cx="1742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CARDIOID</a:t>
            </a:r>
          </a:p>
        </p:txBody>
      </p:sp>
    </p:spTree>
    <p:extLst>
      <p:ext uri="{BB962C8B-B14F-4D97-AF65-F5344CB8AC3E}">
        <p14:creationId xmlns:p14="http://schemas.microsoft.com/office/powerpoint/2010/main" val="2254683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D314-357C-F84A-B78F-70A7D960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Patterns</a:t>
            </a:r>
          </a:p>
        </p:txBody>
      </p:sp>
      <p:pic>
        <p:nvPicPr>
          <p:cNvPr id="10" name="Picture 9" descr="microphone polar patterns&#10;">
            <a:extLst>
              <a:ext uri="{FF2B5EF4-FFF2-40B4-BE49-F238E27FC236}">
                <a16:creationId xmlns:a16="http://schemas.microsoft.com/office/drawing/2014/main" id="{97038399-8404-E544-8675-1FAB6FAA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714" y="1773178"/>
            <a:ext cx="7938636" cy="46085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B74946-90CA-924D-A7AE-DEC3F5021032}"/>
              </a:ext>
            </a:extLst>
          </p:cNvPr>
          <p:cNvSpPr txBox="1"/>
          <p:nvPr/>
        </p:nvSpPr>
        <p:spPr>
          <a:xfrm>
            <a:off x="2547690" y="262047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82CAD-9ED6-E84C-989C-EE480AEDB1CD}"/>
              </a:ext>
            </a:extLst>
          </p:cNvPr>
          <p:cNvSpPr txBox="1"/>
          <p:nvPr/>
        </p:nvSpPr>
        <p:spPr>
          <a:xfrm>
            <a:off x="6651057" y="3313497"/>
            <a:ext cx="96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Cardioid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76693E-C88A-3947-8DFD-C472F1B930B6}"/>
              </a:ext>
            </a:extLst>
          </p:cNvPr>
          <p:cNvSpPr txBox="1"/>
          <p:nvPr/>
        </p:nvSpPr>
        <p:spPr>
          <a:xfrm>
            <a:off x="10884088" y="1832417"/>
            <a:ext cx="939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</a:t>
            </a:r>
            <a:br>
              <a:rPr lang="en-US" dirty="0"/>
            </a:br>
            <a:r>
              <a:rPr lang="en-US" dirty="0"/>
              <a:t>cardioid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D06B5-70C5-A548-9DCF-035FFD430DAA}"/>
              </a:ext>
            </a:extLst>
          </p:cNvPr>
          <p:cNvSpPr txBox="1"/>
          <p:nvPr/>
        </p:nvSpPr>
        <p:spPr>
          <a:xfrm>
            <a:off x="1851609" y="4889633"/>
            <a:ext cx="150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Hypercardioid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4D115-4466-0740-965C-735A915CDB5D}"/>
              </a:ext>
            </a:extLst>
          </p:cNvPr>
          <p:cNvSpPr txBox="1"/>
          <p:nvPr/>
        </p:nvSpPr>
        <p:spPr>
          <a:xfrm>
            <a:off x="6530697" y="4478291"/>
            <a:ext cx="13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Bidirectional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D64D5-FE96-F847-AF89-07DEF6A5DE69}"/>
              </a:ext>
            </a:extLst>
          </p:cNvPr>
          <p:cNvSpPr txBox="1"/>
          <p:nvPr/>
        </p:nvSpPr>
        <p:spPr>
          <a:xfrm>
            <a:off x="9538636" y="592916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Shotgun</a:t>
            </a:r>
          </a:p>
        </p:txBody>
      </p:sp>
    </p:spTree>
    <p:extLst>
      <p:ext uri="{BB962C8B-B14F-4D97-AF65-F5344CB8AC3E}">
        <p14:creationId xmlns:p14="http://schemas.microsoft.com/office/powerpoint/2010/main" val="190736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EBBA-B3ED-E041-8656-ACAF6627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Contact Microphone</a:t>
            </a:r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219E244D-92F7-924F-851B-3D3FF9B8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92" y="1922184"/>
            <a:ext cx="6856036" cy="457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5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E5BE4-95AF-8648-A2FD-CEBC46CF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Recording Accessories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B888A-7391-154D-8C51-CE505BF0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85" y="1780673"/>
            <a:ext cx="2301507" cy="2301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7A8D8-7D54-1E4D-BA67-405C27A9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37" y="1780673"/>
            <a:ext cx="1452119" cy="277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AB926-FD3B-0D45-B561-873F23BC4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33" y="1780673"/>
            <a:ext cx="1965425" cy="196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E9DC5-FF3A-C349-A6B2-E121CA45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375" y="1780673"/>
            <a:ext cx="1965425" cy="1965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C79A9B-8881-C241-A1FD-3F3F317AC3B5}"/>
              </a:ext>
            </a:extLst>
          </p:cNvPr>
          <p:cNvSpPr txBox="1"/>
          <p:nvPr/>
        </p:nvSpPr>
        <p:spPr>
          <a:xfrm>
            <a:off x="981777" y="4668253"/>
            <a:ext cx="175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Boom Pole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844DF-8F60-3646-A786-680C0E7A0D99}"/>
              </a:ext>
            </a:extLst>
          </p:cNvPr>
          <p:cNvSpPr txBox="1"/>
          <p:nvPr/>
        </p:nvSpPr>
        <p:spPr>
          <a:xfrm>
            <a:off x="5276481" y="4668253"/>
            <a:ext cx="1639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Mic 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6192D-49E5-904E-85F3-C20BF47F5E4C}"/>
              </a:ext>
            </a:extLst>
          </p:cNvPr>
          <p:cNvSpPr txBox="1"/>
          <p:nvPr/>
        </p:nvSpPr>
        <p:spPr>
          <a:xfrm>
            <a:off x="8537608" y="4668253"/>
            <a:ext cx="2258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Shock Mounts</a:t>
            </a:r>
          </a:p>
        </p:txBody>
      </p:sp>
    </p:spTree>
    <p:extLst>
      <p:ext uri="{BB962C8B-B14F-4D97-AF65-F5344CB8AC3E}">
        <p14:creationId xmlns:p14="http://schemas.microsoft.com/office/powerpoint/2010/main" val="316854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AA2B-6BA7-324F-9A5C-D4D0F868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Recording Accessories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1FD3B-4E1B-3D44-AD71-7ED067BB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0831"/>
            <a:ext cx="1955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C8E35-2B7F-FF4F-9B9D-65A10D198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257" y="1840831"/>
            <a:ext cx="18288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A1AA7-8B28-DC40-93D6-3C409BE7E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19774"/>
            <a:ext cx="2897605" cy="1931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2CE66-6A57-0448-9CAF-24DBD91604AE}"/>
              </a:ext>
            </a:extLst>
          </p:cNvPr>
          <p:cNvSpPr txBox="1"/>
          <p:nvPr/>
        </p:nvSpPr>
        <p:spPr>
          <a:xfrm>
            <a:off x="3831657" y="3819774"/>
            <a:ext cx="206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Windscreens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0961E-493D-5F4E-8D00-E4A1BDDA9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984" y="1848367"/>
            <a:ext cx="2103922" cy="2103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BCB66-31AA-BF49-907B-B5928A7C7DA5}"/>
              </a:ext>
            </a:extLst>
          </p:cNvPr>
          <p:cNvSpPr txBox="1"/>
          <p:nvPr/>
        </p:nvSpPr>
        <p:spPr>
          <a:xfrm>
            <a:off x="8634985" y="3146411"/>
            <a:ext cx="72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EA492-63B0-5342-AF86-388F79AF0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984" y="4124822"/>
            <a:ext cx="2103922" cy="2103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F72A5B-0DA0-5E4E-A4E6-A015B8702A07}"/>
              </a:ext>
            </a:extLst>
          </p:cNvPr>
          <p:cNvSpPr txBox="1"/>
          <p:nvPr/>
        </p:nvSpPr>
        <p:spPr>
          <a:xfrm>
            <a:off x="8634985" y="4592509"/>
            <a:ext cx="157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Pop Filter</a:t>
            </a:r>
          </a:p>
        </p:txBody>
      </p:sp>
    </p:spTree>
    <p:extLst>
      <p:ext uri="{BB962C8B-B14F-4D97-AF65-F5344CB8AC3E}">
        <p14:creationId xmlns:p14="http://schemas.microsoft.com/office/powerpoint/2010/main" val="2951094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AA2B-6BA7-324F-9A5C-D4D0F868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Recording Accessories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2CE66-6A57-0448-9CAF-24DBD91604AE}"/>
              </a:ext>
            </a:extLst>
          </p:cNvPr>
          <p:cNvSpPr txBox="1"/>
          <p:nvPr/>
        </p:nvSpPr>
        <p:spPr>
          <a:xfrm>
            <a:off x="3129013" y="2481863"/>
            <a:ext cx="2514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Phantom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BCB66-31AA-BF49-907B-B5928A7C7DA5}"/>
              </a:ext>
            </a:extLst>
          </p:cNvPr>
          <p:cNvSpPr txBox="1"/>
          <p:nvPr/>
        </p:nvSpPr>
        <p:spPr>
          <a:xfrm>
            <a:off x="3195218" y="4320224"/>
            <a:ext cx="146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Pre-Amp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72A5B-0DA0-5E4E-A4E6-A015B8702A07}"/>
              </a:ext>
            </a:extLst>
          </p:cNvPr>
          <p:cNvSpPr txBox="1"/>
          <p:nvPr/>
        </p:nvSpPr>
        <p:spPr>
          <a:xfrm>
            <a:off x="6204284" y="4460500"/>
            <a:ext cx="163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Recorders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E7B406-A1D5-C947-BFD7-D94B2EE6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8051"/>
            <a:ext cx="2154496" cy="2045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6B51B-4BBD-1349-978F-EEBCD3018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32" y="4050782"/>
            <a:ext cx="2154496" cy="1342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2AFEB2-3974-454A-9734-4C617581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84" y="2034224"/>
            <a:ext cx="2286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0AA867-2217-9940-9F50-228B97377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553" y="2034225"/>
            <a:ext cx="1057839" cy="23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6AF30D-0D19-C04C-BA8C-197A9DDDB306}"/>
              </a:ext>
            </a:extLst>
          </p:cNvPr>
          <p:cNvSpPr/>
          <p:nvPr/>
        </p:nvSpPr>
        <p:spPr>
          <a:xfrm>
            <a:off x="2680235" y="1838517"/>
            <a:ext cx="7310788" cy="414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BB764-B80B-C747-B302-DAECBE7E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Cables</a:t>
            </a:r>
          </a:p>
        </p:txBody>
      </p:sp>
      <p:pic>
        <p:nvPicPr>
          <p:cNvPr id="9" name="Content Placeholder 8" descr="cables&#10;">
            <a:extLst>
              <a:ext uri="{FF2B5EF4-FFF2-40B4-BE49-F238E27FC236}">
                <a16:creationId xmlns:a16="http://schemas.microsoft.com/office/drawing/2014/main" id="{CBB0AC3F-C7BF-7842-B94C-2E0CD9721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235" y="1838517"/>
            <a:ext cx="5181600" cy="4140200"/>
          </a:xfr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E27E13-95DA-3448-87CE-CC3C5D6B5BD4}"/>
              </a:ext>
            </a:extLst>
          </p:cNvPr>
          <p:cNvSpPr txBox="1"/>
          <p:nvPr/>
        </p:nvSpPr>
        <p:spPr>
          <a:xfrm>
            <a:off x="2935706" y="3262286"/>
            <a:ext cx="71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SPDIF</a:t>
            </a:r>
          </a:p>
          <a:p>
            <a:r>
              <a:rPr lang="en-US" dirty="0"/>
              <a:t>RCA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8A1949-47E7-FA4E-A663-74D92C4E4895}"/>
              </a:ext>
            </a:extLst>
          </p:cNvPr>
          <p:cNvSpPr txBox="1"/>
          <p:nvPr/>
        </p:nvSpPr>
        <p:spPr>
          <a:xfrm>
            <a:off x="5007180" y="34290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XLR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D716D-D7D2-764C-AC46-96E258E90ED6}"/>
              </a:ext>
            </a:extLst>
          </p:cNvPr>
          <p:cNvSpPr txBox="1"/>
          <p:nvPr/>
        </p:nvSpPr>
        <p:spPr>
          <a:xfrm>
            <a:off x="6015573" y="4273618"/>
            <a:ext cx="640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TR/</a:t>
            </a:r>
          </a:p>
          <a:p>
            <a:r>
              <a:rPr lang="en-US" dirty="0"/>
              <a:t>*TRS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2AD6B-CA71-094E-90F2-E3DE40D18354}"/>
              </a:ext>
            </a:extLst>
          </p:cNvPr>
          <p:cNvSpPr txBox="1"/>
          <p:nvPr/>
        </p:nvSpPr>
        <p:spPr>
          <a:xfrm>
            <a:off x="7221916" y="34290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MIDI</a:t>
            </a:r>
          </a:p>
        </p:txBody>
      </p:sp>
    </p:spTree>
    <p:extLst>
      <p:ext uri="{BB962C8B-B14F-4D97-AF65-F5344CB8AC3E}">
        <p14:creationId xmlns:p14="http://schemas.microsoft.com/office/powerpoint/2010/main" val="1864753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E6DCC-359D-B649-B578-6CAF64AF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Side/ Top Address Mics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ABE10-4787-7B4E-B584-1147AD57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29" y="1820592"/>
            <a:ext cx="2549764" cy="3612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890F6-07D2-EF41-9DA7-00364520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02" y="1798266"/>
            <a:ext cx="4233407" cy="1404633"/>
          </a:xfrm>
          <a:prstGeom prst="rect">
            <a:avLst/>
          </a:prstGeom>
        </p:spPr>
      </p:pic>
      <p:pic>
        <p:nvPicPr>
          <p:cNvPr id="10" name="Picture 9" descr="Blue Yeti&#10;">
            <a:extLst>
              <a:ext uri="{FF2B5EF4-FFF2-40B4-BE49-F238E27FC236}">
                <a16:creationId xmlns:a16="http://schemas.microsoft.com/office/drawing/2014/main" id="{9E08E029-B07A-244B-BBD7-C56F668E2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775" y="3429000"/>
            <a:ext cx="5521031" cy="3165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6DEBAE-3939-8444-B0C2-65AFEAA5E874}"/>
              </a:ext>
            </a:extLst>
          </p:cNvPr>
          <p:cNvSpPr txBox="1"/>
          <p:nvPr/>
        </p:nvSpPr>
        <p:spPr>
          <a:xfrm>
            <a:off x="9852806" y="6025414"/>
            <a:ext cx="17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bluedesigns.com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3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F02A9-8817-434F-BEAC-E92A0AC3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 Axis</a:t>
            </a:r>
          </a:p>
        </p:txBody>
      </p:sp>
      <p:pic>
        <p:nvPicPr>
          <p:cNvPr id="7" name="Picture 6" descr="Axis&#10;">
            <a:extLst>
              <a:ext uri="{FF2B5EF4-FFF2-40B4-BE49-F238E27FC236}">
                <a16:creationId xmlns:a16="http://schemas.microsoft.com/office/drawing/2014/main" id="{C9D1C4DA-EF5F-1340-91C7-0F0C16D7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928" y="1956869"/>
            <a:ext cx="6579210" cy="43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8576-E645-0743-87DE-BFB89F8E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491C-0652-6949-8DFB-F7A0A0526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Slating Audio</a:t>
            </a:r>
          </a:p>
          <a:p>
            <a:r>
              <a:rPr lang="en-US" dirty="0"/>
              <a:t>Stereo or Mono?</a:t>
            </a:r>
          </a:p>
          <a:p>
            <a:r>
              <a:rPr lang="en-US" dirty="0"/>
              <a:t>Microphones </a:t>
            </a:r>
          </a:p>
          <a:p>
            <a:r>
              <a:rPr lang="en-US" dirty="0"/>
              <a:t>Recording Accessories</a:t>
            </a:r>
          </a:p>
          <a:p>
            <a:r>
              <a:rPr lang="en-US" dirty="0"/>
              <a:t>Side address/ Top Address</a:t>
            </a:r>
          </a:p>
          <a:p>
            <a:r>
              <a:rPr lang="en-US" dirty="0"/>
              <a:t>Axis</a:t>
            </a:r>
          </a:p>
          <a:p>
            <a:r>
              <a:rPr lang="en-US" dirty="0"/>
              <a:t>Distance/ Proximity Effect</a:t>
            </a:r>
          </a:p>
          <a:p>
            <a:r>
              <a:rPr lang="en-US" dirty="0"/>
              <a:t>Feedback</a:t>
            </a:r>
          </a:p>
          <a:p>
            <a:r>
              <a:rPr lang="en-US" dirty="0"/>
              <a:t>Phasing</a:t>
            </a:r>
          </a:p>
          <a:p>
            <a:r>
              <a:rPr lang="en-US" dirty="0"/>
              <a:t>Input Gain</a:t>
            </a:r>
          </a:p>
          <a:p>
            <a:r>
              <a:rPr lang="en-US" dirty="0"/>
              <a:t>Stereo </a:t>
            </a:r>
            <a:r>
              <a:rPr lang="en-US" dirty="0" err="1"/>
              <a:t>Miking</a:t>
            </a:r>
            <a:endParaRPr lang="en-US" dirty="0"/>
          </a:p>
          <a:p>
            <a:r>
              <a:rPr lang="en-US" dirty="0"/>
              <a:t>Proxemics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34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1D2A-1806-0D40-8450-FC561D52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77C26-3E0F-1746-AB09-C4BE0F740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584" y="1781670"/>
            <a:ext cx="6197333" cy="46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1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0837-BC58-2744-AE6A-CB9240F9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Effect</a:t>
            </a:r>
          </a:p>
        </p:txBody>
      </p:sp>
      <p:pic>
        <p:nvPicPr>
          <p:cNvPr id="5" name="Content Placeholder 4" descr="proximity effect&#10;">
            <a:extLst>
              <a:ext uri="{FF2B5EF4-FFF2-40B4-BE49-F238E27FC236}">
                <a16:creationId xmlns:a16="http://schemas.microsoft.com/office/drawing/2014/main" id="{D83C4F1B-D463-2C4A-88D5-66F64009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879" y="2103438"/>
            <a:ext cx="5165121" cy="13255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467807-55D6-DA46-B4B3-46139640B253}"/>
              </a:ext>
            </a:extLst>
          </p:cNvPr>
          <p:cNvSpPr txBox="1"/>
          <p:nvPr/>
        </p:nvSpPr>
        <p:spPr>
          <a:xfrm>
            <a:off x="6410425" y="2103438"/>
            <a:ext cx="443724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&lt; 30 cm</a:t>
            </a:r>
          </a:p>
          <a:p>
            <a:r>
              <a:rPr lang="en-US" sz="3000" dirty="0"/>
              <a:t>Increase &lt; 200 Hz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9385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5EEEC-1D6C-3947-B8B2-D4F5DF03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8524CC-F458-4A4B-B422-AC2988794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584" y="1854319"/>
            <a:ext cx="6092790" cy="4317726"/>
          </a:xfrm>
        </p:spPr>
      </p:pic>
    </p:spTree>
    <p:extLst>
      <p:ext uri="{BB962C8B-B14F-4D97-AF65-F5344CB8AC3E}">
        <p14:creationId xmlns:p14="http://schemas.microsoft.com/office/powerpoint/2010/main" val="159925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BCB8-FFEA-2A40-A402-8ABF644E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7DE99-796C-6541-A26B-36BF812E6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249" y="2117558"/>
            <a:ext cx="9879502" cy="3157086"/>
          </a:xfrm>
        </p:spPr>
      </p:pic>
    </p:spTree>
    <p:extLst>
      <p:ext uri="{BB962C8B-B14F-4D97-AF65-F5344CB8AC3E}">
        <p14:creationId xmlns:p14="http://schemas.microsoft.com/office/powerpoint/2010/main" val="1114091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7A9C-F154-8E43-879F-97736ADF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7B53-B80C-D049-8C4D-F65F1A46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560" y="1867970"/>
            <a:ext cx="652024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“Gain” versus “Volume”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89040-4424-5745-A218-D7C7B883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30" y="1867970"/>
            <a:ext cx="4072625" cy="3724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68C95A-0D5D-AB4A-9718-7DE39B555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30" y="2474127"/>
            <a:ext cx="5720867" cy="954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20C58-91FE-FE4F-B1BA-2FEEF035AFC0}"/>
              </a:ext>
            </a:extLst>
          </p:cNvPr>
          <p:cNvSpPr txBox="1"/>
          <p:nvPr/>
        </p:nvSpPr>
        <p:spPr>
          <a:xfrm>
            <a:off x="838200" y="5646449"/>
            <a:ext cx="40511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alisocreek.net</a:t>
            </a:r>
            <a:r>
              <a:rPr lang="en-US" sz="1000" dirty="0"/>
              <a:t>/</a:t>
            </a:r>
            <a:r>
              <a:rPr lang="en-US" sz="1000" dirty="0" err="1"/>
              <a:t>vo</a:t>
            </a:r>
            <a:r>
              <a:rPr lang="en-US" sz="1000" dirty="0"/>
              <a:t>-blog/</a:t>
            </a:r>
            <a:r>
              <a:rPr lang="en-US" sz="1000" dirty="0" err="1"/>
              <a:t>wp</a:t>
            </a:r>
            <a:r>
              <a:rPr lang="en-US" sz="1000" dirty="0"/>
              <a:t>-content/uploads/2016/05/yeti-</a:t>
            </a:r>
            <a:r>
              <a:rPr lang="en-US" sz="1000" dirty="0" err="1"/>
              <a:t>gain.jpg</a:t>
            </a:r>
            <a:endParaRPr lang="en-US" sz="1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8761185-6ECC-5240-A95F-56D51446F452}"/>
                  </a:ext>
                </a:extLst>
              </p14:cNvPr>
              <p14:cNvContentPartPr/>
              <p14:nvPr/>
            </p14:nvContentPartPr>
            <p14:xfrm>
              <a:off x="2337954" y="2611061"/>
              <a:ext cx="1034640" cy="899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8761185-6ECC-5240-A95F-56D51446F4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9954" y="2593061"/>
                <a:ext cx="1070280" cy="93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468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27D7-6F91-6649-B92C-2A7E1E11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Gain: Audacity</a:t>
            </a:r>
          </a:p>
        </p:txBody>
      </p:sp>
      <p:pic>
        <p:nvPicPr>
          <p:cNvPr id="5" name="Content Placeholder 4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55A121DD-0F99-A448-9E35-7D1677026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5248"/>
            <a:ext cx="9086850" cy="378204"/>
          </a:xfrm>
        </p:spPr>
      </p:pic>
      <p:pic>
        <p:nvPicPr>
          <p:cNvPr id="7" name="Picture 6" descr="A picture containing object, device, clock&#10;&#10;Description automatically generated">
            <a:extLst>
              <a:ext uri="{FF2B5EF4-FFF2-40B4-BE49-F238E27FC236}">
                <a16:creationId xmlns:a16="http://schemas.microsoft.com/office/drawing/2014/main" id="{7EAD79A0-4335-6349-B90C-55051BE6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24" y="1027906"/>
            <a:ext cx="4140200" cy="444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D4ED68-857A-CF47-8908-1D9431A8653C}"/>
                  </a:ext>
                </a:extLst>
              </p14:cNvPr>
              <p14:cNvContentPartPr/>
              <p14:nvPr/>
            </p14:nvContentPartPr>
            <p14:xfrm>
              <a:off x="701754" y="1855061"/>
              <a:ext cx="495000" cy="306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D4ED68-857A-CF47-8908-1D9431A865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754" y="1837061"/>
                <a:ext cx="53064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F2FD16-5272-9B4A-BB8C-4BE51307687C}"/>
                  </a:ext>
                </a:extLst>
              </p14:cNvPr>
              <p14:cNvContentPartPr/>
              <p14:nvPr/>
            </p14:nvContentPartPr>
            <p14:xfrm>
              <a:off x="6773154" y="975581"/>
              <a:ext cx="509400" cy="413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F2FD16-5272-9B4A-BB8C-4BE5130768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55514" y="957581"/>
                <a:ext cx="545040" cy="4492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9737301-DFE5-B748-87CC-FB02ED870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2510389"/>
            <a:ext cx="6286500" cy="102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8A7445-2816-A046-9A2E-AD70BF9E0911}"/>
              </a:ext>
            </a:extLst>
          </p:cNvPr>
          <p:cNvSpPr txBox="1"/>
          <p:nvPr/>
        </p:nvSpPr>
        <p:spPr>
          <a:xfrm>
            <a:off x="7469204" y="2510389"/>
            <a:ext cx="35235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CP: current peak</a:t>
            </a:r>
          </a:p>
          <a:p>
            <a:r>
              <a:rPr lang="en-US" sz="2800" dirty="0"/>
              <a:t>RP: recent peak</a:t>
            </a:r>
          </a:p>
          <a:p>
            <a:r>
              <a:rPr lang="en-US" sz="2800" dirty="0"/>
              <a:t>MP: Maximum peak</a:t>
            </a:r>
          </a:p>
          <a:p>
            <a:r>
              <a:rPr lang="en-US" sz="2800" dirty="0"/>
              <a:t>CLIP: Clipping indicator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85EA5-E46D-C746-B933-FE08778C8B6D}"/>
              </a:ext>
            </a:extLst>
          </p:cNvPr>
          <p:cNvSpPr txBox="1"/>
          <p:nvPr/>
        </p:nvSpPr>
        <p:spPr>
          <a:xfrm>
            <a:off x="838200" y="3539089"/>
            <a:ext cx="1794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Manual.audacityteam.org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134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4C6B-78DF-EC42-B232-F0832A18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Recording: XY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61304-2E1E-BF4A-85FD-57A0A017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94" y="1990357"/>
            <a:ext cx="37338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4C6B-78DF-EC42-B232-F0832A18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Recording: AB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4E54213-5081-1743-BCE1-C236DA7C7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17" y="2207794"/>
            <a:ext cx="3314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4C6B-78DF-EC42-B232-F0832A18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Recording: MS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429F3A1-FA58-9C4C-8EAA-8A0543E0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683" y="2162743"/>
            <a:ext cx="30861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E5F2-9F7D-3C40-8F19-A103157E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Proxemics</a:t>
            </a:r>
          </a:p>
        </p:txBody>
      </p:sp>
      <p:pic>
        <p:nvPicPr>
          <p:cNvPr id="5" name="Picture 4" descr="proxemics&#10;">
            <a:extLst>
              <a:ext uri="{FF2B5EF4-FFF2-40B4-BE49-F238E27FC236}">
                <a16:creationId xmlns:a16="http://schemas.microsoft.com/office/drawing/2014/main" id="{FCA01496-4A27-7443-956E-735E5577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10" y="2157218"/>
            <a:ext cx="8370771" cy="4163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10C34-B35C-934D-BD1C-E41059F5F5C7}"/>
              </a:ext>
            </a:extLst>
          </p:cNvPr>
          <p:cNvSpPr txBox="1"/>
          <p:nvPr/>
        </p:nvSpPr>
        <p:spPr>
          <a:xfrm>
            <a:off x="2589195" y="5428649"/>
            <a:ext cx="96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24A7B-76F6-9241-AFE5-FC3EE6471383}"/>
              </a:ext>
            </a:extLst>
          </p:cNvPr>
          <p:cNvSpPr txBox="1"/>
          <p:nvPr/>
        </p:nvSpPr>
        <p:spPr>
          <a:xfrm>
            <a:off x="4552749" y="5401560"/>
            <a:ext cx="99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personal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2C525-E900-3E40-81CC-1B65EE1F0E17}"/>
              </a:ext>
            </a:extLst>
          </p:cNvPr>
          <p:cNvSpPr txBox="1"/>
          <p:nvPr/>
        </p:nvSpPr>
        <p:spPr>
          <a:xfrm>
            <a:off x="7111186" y="542864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537F6-66FD-194F-A719-266322F883B5}"/>
              </a:ext>
            </a:extLst>
          </p:cNvPr>
          <p:cNvSpPr txBox="1"/>
          <p:nvPr/>
        </p:nvSpPr>
        <p:spPr>
          <a:xfrm>
            <a:off x="9327733" y="540156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9A6D6-FCAD-5F4C-AA93-5F1ED03495EE}"/>
              </a:ext>
            </a:extLst>
          </p:cNvPr>
          <p:cNvSpPr txBox="1"/>
          <p:nvPr/>
        </p:nvSpPr>
        <p:spPr>
          <a:xfrm>
            <a:off x="2589195" y="449250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– 50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6DC7A-9DC0-964C-B630-3938DE7CF057}"/>
              </a:ext>
            </a:extLst>
          </p:cNvPr>
          <p:cNvSpPr txBox="1"/>
          <p:nvPr/>
        </p:nvSpPr>
        <p:spPr>
          <a:xfrm>
            <a:off x="4160270" y="450986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.5 -  1m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68814-B337-A14B-A483-B6909951A622}"/>
              </a:ext>
            </a:extLst>
          </p:cNvPr>
          <p:cNvSpPr txBox="1"/>
          <p:nvPr/>
        </p:nvSpPr>
        <p:spPr>
          <a:xfrm>
            <a:off x="6668596" y="450986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-  4m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E4B77-95B2-164A-B4F8-017589F9CD3A}"/>
              </a:ext>
            </a:extLst>
          </p:cNvPr>
          <p:cNvSpPr txBox="1"/>
          <p:nvPr/>
        </p:nvSpPr>
        <p:spPr>
          <a:xfrm>
            <a:off x="9172114" y="450986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4m +</a:t>
            </a:r>
          </a:p>
        </p:txBody>
      </p:sp>
    </p:spTree>
    <p:extLst>
      <p:ext uri="{BB962C8B-B14F-4D97-AF65-F5344CB8AC3E}">
        <p14:creationId xmlns:p14="http://schemas.microsoft.com/office/powerpoint/2010/main" val="261101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A713-A68D-224D-8B47-6948AD813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7EA5C-C02C-BD46-9643-E2523A6F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136" y="1867970"/>
            <a:ext cx="8021663" cy="435133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Date &amp; Time of Day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location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Temperature/wind/weather (if relevant)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Subject being recorded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Gear being used</a:t>
            </a:r>
          </a:p>
          <a:p>
            <a:endParaRPr lang="en-US" dirty="0"/>
          </a:p>
          <a:p>
            <a:r>
              <a:rPr lang="en-US" dirty="0"/>
              <a:t>2 seconds top and tail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083AA-70F4-AD47-B4E7-90DD38A6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4" y="1840848"/>
            <a:ext cx="2857500" cy="260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DCCA8B-CFCA-8A4E-9AFD-513E69C3F20D}"/>
              </a:ext>
            </a:extLst>
          </p:cNvPr>
          <p:cNvSpPr txBox="1"/>
          <p:nvPr/>
        </p:nvSpPr>
        <p:spPr>
          <a:xfrm>
            <a:off x="410705" y="4397114"/>
            <a:ext cx="2055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Hollywoodclapperboards.com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470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5108-841E-1D41-B8C7-18F39956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or Mono?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4E102-F872-BE4B-90B8-DD98A756B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1313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Mono: one </a:t>
            </a:r>
            <a:r>
              <a:rPr lang="en-US" u="sng" dirty="0"/>
              <a:t>channel</a:t>
            </a:r>
            <a:r>
              <a:rPr lang="en-US" dirty="0"/>
              <a:t>, one + speakers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75F21-1DE2-C94B-9996-1CD84820EE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Stereo: two </a:t>
            </a:r>
            <a:r>
              <a:rPr lang="en-US" u="sng" dirty="0"/>
              <a:t>channels</a:t>
            </a:r>
            <a:r>
              <a:rPr lang="en-US" dirty="0"/>
              <a:t>, two + speakers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E0EC8-D400-F946-8FB5-AFF42DF5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868" y="4319090"/>
            <a:ext cx="9144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147F-2369-1640-A4F4-B04CEA26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638" y="2461217"/>
            <a:ext cx="914400" cy="162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E3531-7E9D-044E-9433-CA096B26C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25" y="2933915"/>
            <a:ext cx="9779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51255-0E0B-6D46-9894-34EB68B1A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480" y="3372065"/>
            <a:ext cx="825500" cy="74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D5CB6-AA30-DF43-9B42-E50D537AB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907" y="3580270"/>
            <a:ext cx="825500" cy="7493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ED6F03-D61F-BE47-8591-C6E46C50DCC7}"/>
              </a:ext>
            </a:extLst>
          </p:cNvPr>
          <p:cNvCxnSpPr/>
          <p:nvPr/>
        </p:nvCxnSpPr>
        <p:spPr>
          <a:xfrm>
            <a:off x="2200759" y="3746715"/>
            <a:ext cx="21697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93E3DAC-2383-7741-AE66-DA22912B211A}"/>
              </a:ext>
            </a:extLst>
          </p:cNvPr>
          <p:cNvCxnSpPr/>
          <p:nvPr/>
        </p:nvCxnSpPr>
        <p:spPr>
          <a:xfrm flipV="1">
            <a:off x="7709836" y="3372065"/>
            <a:ext cx="1597793" cy="582855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F87CA8-E4E6-BE45-8413-359AD7104B5F}"/>
              </a:ext>
            </a:extLst>
          </p:cNvPr>
          <p:cNvCxnSpPr/>
          <p:nvPr/>
        </p:nvCxnSpPr>
        <p:spPr>
          <a:xfrm>
            <a:off x="7632807" y="4121365"/>
            <a:ext cx="1779831" cy="922273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">
            <a:extLst>
              <a:ext uri="{FF2B5EF4-FFF2-40B4-BE49-F238E27FC236}">
                <a16:creationId xmlns:a16="http://schemas.microsoft.com/office/drawing/2014/main" id="{BDCC5199-2156-D048-8E68-35624452D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597" y="5091950"/>
            <a:ext cx="4644203" cy="11915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3E06B7F-29B4-5B46-91A0-EF9F55769AEC}"/>
                  </a:ext>
                </a:extLst>
              </p14:cNvPr>
              <p14:cNvContentPartPr/>
              <p14:nvPr/>
            </p14:nvContentPartPr>
            <p14:xfrm>
              <a:off x="3026994" y="5711741"/>
              <a:ext cx="2401560" cy="549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3E06B7F-29B4-5B46-91A0-EF9F55769A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8994" y="5693741"/>
                <a:ext cx="243720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FD6B1E4-52B2-994C-804E-27EAB5665E2C}"/>
                  </a:ext>
                </a:extLst>
              </p14:cNvPr>
              <p14:cNvContentPartPr/>
              <p14:nvPr/>
            </p14:nvContentPartPr>
            <p14:xfrm>
              <a:off x="7607634" y="4096781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FD6B1E4-52B2-994C-804E-27EAB5665E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89634" y="407878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8F7A9B0-8E02-6447-9C2A-A1D692621468}"/>
                  </a:ext>
                </a:extLst>
              </p14:cNvPr>
              <p14:cNvContentPartPr/>
              <p14:nvPr/>
            </p14:nvContentPartPr>
            <p14:xfrm>
              <a:off x="4601994" y="2475152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8F7A9B0-8E02-6447-9C2A-A1D6926214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4354" y="2457512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5A6449-5485-B944-B008-48E241587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3654" y="365125"/>
            <a:ext cx="474014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3E57-01F0-7C4C-A031-06BC3F8A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Microphones: Dynamic</a:t>
            </a:r>
          </a:p>
        </p:txBody>
      </p:sp>
      <p:pic>
        <p:nvPicPr>
          <p:cNvPr id="5" name="Content Placeholder 4" descr="dynamic mic&#10;">
            <a:extLst>
              <a:ext uri="{FF2B5EF4-FFF2-40B4-BE49-F238E27FC236}">
                <a16:creationId xmlns:a16="http://schemas.microsoft.com/office/drawing/2014/main" id="{D124DB5B-070C-9248-8FAF-E90D4352C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896" y="1868488"/>
            <a:ext cx="6375995" cy="43513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51E4C-966B-264C-BA30-B1BBFD24BF23}"/>
              </a:ext>
            </a:extLst>
          </p:cNvPr>
          <p:cNvSpPr txBox="1"/>
          <p:nvPr/>
        </p:nvSpPr>
        <p:spPr>
          <a:xfrm>
            <a:off x="8908772" y="6180283"/>
            <a:ext cx="2445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Audio </a:t>
            </a:r>
            <a:r>
              <a:rPr lang="en-US" sz="1200" dirty="0" err="1"/>
              <a:t>Technica’s</a:t>
            </a:r>
            <a:r>
              <a:rPr lang="en-US" sz="1200" dirty="0"/>
              <a:t> Brief Guide to Mics</a:t>
            </a:r>
          </a:p>
        </p:txBody>
      </p:sp>
    </p:spTree>
    <p:extLst>
      <p:ext uri="{BB962C8B-B14F-4D97-AF65-F5344CB8AC3E}">
        <p14:creationId xmlns:p14="http://schemas.microsoft.com/office/powerpoint/2010/main" val="414308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90CD-73F7-1A4B-9F99-FAD93BDC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Microphones: Dynamic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A8BA-9524-4D4D-8786-1DE13BF8EE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Shure SM57 &amp; 58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9E6B1-4FDE-0642-A8CB-5CA14E488C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 external power needed</a:t>
            </a:r>
          </a:p>
          <a:p>
            <a:r>
              <a:rPr lang="en-US" dirty="0"/>
              <a:t>Good signal/noise</a:t>
            </a:r>
          </a:p>
          <a:p>
            <a:r>
              <a:rPr lang="en-US" dirty="0"/>
              <a:t>Rugged </a:t>
            </a:r>
          </a:p>
          <a:p>
            <a:r>
              <a:rPr lang="en-US" dirty="0"/>
              <a:t>Affordable (comparatively)</a:t>
            </a:r>
          </a:p>
          <a:p>
            <a:r>
              <a:rPr lang="en-US" dirty="0"/>
              <a:t>Not as fast transient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7B393-1FDB-504E-A4DC-6F571247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8200" y="2921464"/>
            <a:ext cx="2863516" cy="2863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6815C-B9DC-BF40-B9F0-FA7FC91E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85" y="2243670"/>
            <a:ext cx="3945661" cy="1561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19274-1042-B040-B92F-2E38A72DF36E}"/>
              </a:ext>
            </a:extLst>
          </p:cNvPr>
          <p:cNvSpPr txBox="1"/>
          <p:nvPr/>
        </p:nvSpPr>
        <p:spPr>
          <a:xfrm>
            <a:off x="3020709" y="5784980"/>
            <a:ext cx="299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photos in this section from manufacturers</a:t>
            </a:r>
          </a:p>
        </p:txBody>
      </p:sp>
    </p:spTree>
    <p:extLst>
      <p:ext uri="{BB962C8B-B14F-4D97-AF65-F5344CB8AC3E}">
        <p14:creationId xmlns:p14="http://schemas.microsoft.com/office/powerpoint/2010/main" val="301106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7F68-D848-A74C-AFE8-A66396A6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Microphones: Condenser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F1CEFF-FA8B-E44B-A31C-E65C0E0E0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50" y="1934374"/>
            <a:ext cx="9086850" cy="35265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EE2427-56F6-E342-B1B5-F7217EF9AF66}"/>
              </a:ext>
            </a:extLst>
          </p:cNvPr>
          <p:cNvSpPr txBox="1"/>
          <p:nvPr/>
        </p:nvSpPr>
        <p:spPr>
          <a:xfrm>
            <a:off x="8908772" y="5566106"/>
            <a:ext cx="2445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Audio </a:t>
            </a:r>
            <a:r>
              <a:rPr lang="en-US" sz="1200" dirty="0" err="1"/>
              <a:t>Technica’s</a:t>
            </a:r>
            <a:r>
              <a:rPr lang="en-US" sz="1200" dirty="0"/>
              <a:t> Brief Guide to Mics</a:t>
            </a:r>
          </a:p>
        </p:txBody>
      </p:sp>
    </p:spTree>
    <p:extLst>
      <p:ext uri="{BB962C8B-B14F-4D97-AF65-F5344CB8AC3E}">
        <p14:creationId xmlns:p14="http://schemas.microsoft.com/office/powerpoint/2010/main" val="115836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90CD-73F7-1A4B-9F99-FAD93BDC1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Microphones: Condenser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A8BA-9524-4D4D-8786-1DE13BF8E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1169"/>
            <a:ext cx="4493751" cy="40038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Neumann U87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9E6B1-4FDE-0642-A8CB-5CA14E488C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External power often needed</a:t>
            </a:r>
          </a:p>
          <a:p>
            <a:r>
              <a:rPr lang="en-US" dirty="0"/>
              <a:t>More uniform response</a:t>
            </a:r>
          </a:p>
          <a:p>
            <a:r>
              <a:rPr lang="en-US" dirty="0"/>
              <a:t>More delicate</a:t>
            </a:r>
          </a:p>
          <a:p>
            <a:r>
              <a:rPr lang="en-US" dirty="0"/>
              <a:t>Better High frequency &amp; soft sounds</a:t>
            </a:r>
          </a:p>
          <a:p>
            <a:r>
              <a:rPr lang="en-US" dirty="0"/>
              <a:t>fast transient response</a:t>
            </a:r>
          </a:p>
        </p:txBody>
      </p:sp>
      <p:pic>
        <p:nvPicPr>
          <p:cNvPr id="1026" name="Picture 2" descr="Image result for condenser microphone">
            <a:extLst>
              <a:ext uri="{FF2B5EF4-FFF2-40B4-BE49-F238E27FC236}">
                <a16:creationId xmlns:a16="http://schemas.microsoft.com/office/drawing/2014/main" id="{4EAD5B6D-A8ED-5043-B449-025644AE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8734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3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858D-E507-3140-AB3B-F04FD715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Microphones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C707C-95E6-354B-BB5D-BD9AAF12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9173"/>
            <a:ext cx="1467853" cy="1467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6E956-6597-6C4B-A5EB-B23ACD277424}"/>
              </a:ext>
            </a:extLst>
          </p:cNvPr>
          <p:cNvSpPr txBox="1"/>
          <p:nvPr/>
        </p:nvSpPr>
        <p:spPr>
          <a:xfrm>
            <a:off x="2306053" y="2743199"/>
            <a:ext cx="360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MXL R77 Classic Ribbon Microphone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10162-0900-B548-A9A2-6D2F77F30D4A}"/>
              </a:ext>
            </a:extLst>
          </p:cNvPr>
          <p:cNvSpPr txBox="1"/>
          <p:nvPr/>
        </p:nvSpPr>
        <p:spPr>
          <a:xfrm>
            <a:off x="2473693" y="1874699"/>
            <a:ext cx="21291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RIBBON MIC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B0613-8863-2442-9782-A311D71AC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63" y="1874699"/>
            <a:ext cx="1518208" cy="1518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0F24F-9273-3648-BFEE-1166396A5DCC}"/>
              </a:ext>
            </a:extLst>
          </p:cNvPr>
          <p:cNvSpPr txBox="1"/>
          <p:nvPr/>
        </p:nvSpPr>
        <p:spPr>
          <a:xfrm>
            <a:off x="7952526" y="1843162"/>
            <a:ext cx="36915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USB MIC* </a:t>
            </a:r>
            <a:r>
              <a:rPr lang="en-US" sz="2000" dirty="0"/>
              <a:t>usually condenser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80652-3912-B04C-AB10-163A7DFE39E5}"/>
              </a:ext>
            </a:extLst>
          </p:cNvPr>
          <p:cNvSpPr txBox="1"/>
          <p:nvPr/>
        </p:nvSpPr>
        <p:spPr>
          <a:xfrm>
            <a:off x="7952526" y="2743199"/>
            <a:ext cx="99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Yeti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358C9-8008-B641-B55E-22A6B4FBD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3601529"/>
            <a:ext cx="1467854" cy="1467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1758B4-4A29-2044-9107-6CD4D37D04BD}"/>
              </a:ext>
            </a:extLst>
          </p:cNvPr>
          <p:cNvSpPr txBox="1"/>
          <p:nvPr/>
        </p:nvSpPr>
        <p:spPr>
          <a:xfrm>
            <a:off x="2332509" y="3482559"/>
            <a:ext cx="42519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STEREO MIC* </a:t>
            </a:r>
            <a:r>
              <a:rPr lang="en-US" sz="2000" dirty="0"/>
              <a:t>usually condenser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137E2E-7C00-1044-9D82-0D774EC8F8DF}"/>
              </a:ext>
            </a:extLst>
          </p:cNvPr>
          <p:cNvSpPr txBox="1"/>
          <p:nvPr/>
        </p:nvSpPr>
        <p:spPr>
          <a:xfrm>
            <a:off x="2473693" y="453507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Rode NT4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7D2984-8B8B-B04E-AC55-E4782ED81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41" y="4114830"/>
            <a:ext cx="1871104" cy="1169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B39BFD-15CB-6A47-9A1E-1B3CC9F5F056}"/>
              </a:ext>
            </a:extLst>
          </p:cNvPr>
          <p:cNvSpPr txBox="1"/>
          <p:nvPr/>
        </p:nvSpPr>
        <p:spPr>
          <a:xfrm>
            <a:off x="8153053" y="4094519"/>
            <a:ext cx="2791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BINAURAL MIC* </a:t>
            </a:r>
            <a:br>
              <a:rPr lang="en-US" sz="3000" dirty="0"/>
            </a:br>
            <a:r>
              <a:rPr lang="en-US" sz="2000" dirty="0"/>
              <a:t>usually condenser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97C43-FF66-5D41-B021-9D0C50B6C367}"/>
              </a:ext>
            </a:extLst>
          </p:cNvPr>
          <p:cNvSpPr txBox="1"/>
          <p:nvPr/>
        </p:nvSpPr>
        <p:spPr>
          <a:xfrm>
            <a:off x="8306602" y="4956293"/>
            <a:ext cx="141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3Dio FS Pro II</a:t>
            </a:r>
          </a:p>
        </p:txBody>
      </p:sp>
    </p:spTree>
    <p:extLst>
      <p:ext uri="{BB962C8B-B14F-4D97-AF65-F5344CB8AC3E}">
        <p14:creationId xmlns:p14="http://schemas.microsoft.com/office/powerpoint/2010/main" val="2636251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udyingsound" id="{85E538EE-6592-1D4C-85D3-10CFA1E6B4E2}" vid="{4CC32D81-0A19-4B4E-BE4A-9587646CFA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359</Words>
  <Application>Microsoft Macintosh PowerPoint</Application>
  <PresentationFormat>Widescreen</PresentationFormat>
  <Paragraphs>123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Chapter 3</vt:lpstr>
      <vt:lpstr>OUTLINE</vt:lpstr>
      <vt:lpstr>Slating</vt:lpstr>
      <vt:lpstr>Stereo or Mono?</vt:lpstr>
      <vt:lpstr>Microphones: Dynamic</vt:lpstr>
      <vt:lpstr>Microphones: Dynamic</vt:lpstr>
      <vt:lpstr>Microphones: Condenser</vt:lpstr>
      <vt:lpstr>Microphones: Condenser</vt:lpstr>
      <vt:lpstr>Other Types of Microphones</vt:lpstr>
      <vt:lpstr>Other Types of Microphones</vt:lpstr>
      <vt:lpstr>POLAR PATTERNS</vt:lpstr>
      <vt:lpstr>Polar Patterns</vt:lpstr>
      <vt:lpstr>Build a Contact Microphone</vt:lpstr>
      <vt:lpstr>Recording Accessories</vt:lpstr>
      <vt:lpstr>Recording Accessories</vt:lpstr>
      <vt:lpstr>Recording Accessories</vt:lpstr>
      <vt:lpstr>Cables</vt:lpstr>
      <vt:lpstr>Side/ Top Address Mics</vt:lpstr>
      <vt:lpstr>Microphone Axis</vt:lpstr>
      <vt:lpstr>Distance</vt:lpstr>
      <vt:lpstr>Proximity Effect</vt:lpstr>
      <vt:lpstr>Feedback</vt:lpstr>
      <vt:lpstr>Phasing</vt:lpstr>
      <vt:lpstr>Input Gain</vt:lpstr>
      <vt:lpstr>Input Gain: Audacity</vt:lpstr>
      <vt:lpstr>Stereo Recording: XY</vt:lpstr>
      <vt:lpstr>Stereo Recording: AB</vt:lpstr>
      <vt:lpstr>Stereo Recording: MS</vt:lpstr>
      <vt:lpstr>Proxemics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Karen</cp:lastModifiedBy>
  <cp:revision>3</cp:revision>
  <dcterms:created xsi:type="dcterms:W3CDTF">2019-07-29T13:59:48Z</dcterms:created>
  <dcterms:modified xsi:type="dcterms:W3CDTF">2019-07-29T15:33:57Z</dcterms:modified>
</cp:coreProperties>
</file>