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sldIdLst>
    <p:sldId id="257" r:id="rId2"/>
    <p:sldId id="268" r:id="rId3"/>
    <p:sldId id="269" r:id="rId4"/>
    <p:sldId id="270" r:id="rId5"/>
    <p:sldId id="271" r:id="rId6"/>
    <p:sldId id="272" r:id="rId7"/>
    <p:sldId id="273" r:id="rId8"/>
    <p:sldId id="274" r:id="rId9"/>
    <p:sldId id="275" r:id="rId10"/>
    <p:sldId id="265" r:id="rId11"/>
    <p:sldId id="276" r:id="rId12"/>
    <p:sldId id="277" r:id="rId13"/>
    <p:sldId id="278" r:id="rId14"/>
    <p:sldId id="296" r:id="rId15"/>
    <p:sldId id="281" r:id="rId16"/>
    <p:sldId id="282"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D57"/>
    <a:srgbClr val="FFFFFF"/>
    <a:srgbClr val="F5D763"/>
    <a:srgbClr val="FADC68"/>
    <a:srgbClr val="FFE26D"/>
    <a:srgbClr val="DFCA69"/>
    <a:srgbClr val="53552F"/>
    <a:srgbClr val="FFF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p:restoredTop sz="94694"/>
  </p:normalViewPr>
  <p:slideViewPr>
    <p:cSldViewPr snapToGrid="0" snapToObjects="1">
      <p:cViewPr varScale="1">
        <p:scale>
          <a:sx n="85" d="100"/>
          <a:sy n="85" d="100"/>
        </p:scale>
        <p:origin x="686"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29T11:20:14.079" idx="2">
    <p:pos x="10" y="10"/>
    <p:text>KEEP GRAPHIC</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7-29T11:20:21.873" idx="3">
    <p:pos x="10" y="10"/>
    <p:text>KEEP GRAPHIC</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7-29T11:20:29.654" idx="4">
    <p:pos x="10" y="10"/>
    <p:text>KEEP GRAPHIC</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C758-CAA7-994F-A450-946CA5160C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2DB94EB-B261-B849-A1CA-AE1005F8A4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271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622725-02A2-4F40-AA12-B914404A1F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DE7FB-EE1B-354B-844D-44C22B2E89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B312B-475D-5648-8210-4EDDCF1F239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19ADE-6925-0C48-B8DA-244E140200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F469978-F99C-4F24-A73C-EA8068E3424A}"/>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Placeholder 1">
            <a:extLst>
              <a:ext uri="{FF2B5EF4-FFF2-40B4-BE49-F238E27FC236}">
                <a16:creationId xmlns:a16="http://schemas.microsoft.com/office/drawing/2014/main" id="{F9433D51-0439-4A6C-92D6-415E4109803F}"/>
              </a:ext>
            </a:extLst>
          </p:cNvPr>
          <p:cNvSpPr txBox="1">
            <a:spLocks/>
          </p:cNvSpPr>
          <p:nvPr/>
        </p:nvSpPr>
        <p:spPr>
          <a:xfrm>
            <a:off x="838200" y="0"/>
            <a:ext cx="105156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
        <p:nvSpPr>
          <p:cNvPr id="9" name="Rectangle 8">
            <a:extLst>
              <a:ext uri="{FF2B5EF4-FFF2-40B4-BE49-F238E27FC236}">
                <a16:creationId xmlns:a16="http://schemas.microsoft.com/office/drawing/2014/main" id="{F8EA6DE7-9D7B-4038-896B-CB86B77C287D}"/>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Placeholder 1">
            <a:extLst>
              <a:ext uri="{FF2B5EF4-FFF2-40B4-BE49-F238E27FC236}">
                <a16:creationId xmlns:a16="http://schemas.microsoft.com/office/drawing/2014/main" id="{4DF96576-AFA8-424E-85AE-B3F80247BA0F}"/>
              </a:ext>
            </a:extLst>
          </p:cNvPr>
          <p:cNvSpPr txBox="1">
            <a:spLocks/>
          </p:cNvSpPr>
          <p:nvPr userDrawn="1"/>
        </p:nvSpPr>
        <p:spPr>
          <a:xfrm>
            <a:off x="838200" y="0"/>
            <a:ext cx="105156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091062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7BE4BE-79C8-4233-A2AC-A3282548EFE9}"/>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a:extLst>
              <a:ext uri="{FF2B5EF4-FFF2-40B4-BE49-F238E27FC236}">
                <a16:creationId xmlns:a16="http://schemas.microsoft.com/office/drawing/2014/main" id="{1A787B94-92DC-4986-86B5-9D9CE4640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4" name="Rectangle 3">
            <a:extLst>
              <a:ext uri="{FF2B5EF4-FFF2-40B4-BE49-F238E27FC236}">
                <a16:creationId xmlns:a16="http://schemas.microsoft.com/office/drawing/2014/main" id="{21DA2C82-848A-4EF6-8835-BD2E4B16A604}"/>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35685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4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14BC-19B6-504B-BD9C-83D92AAA31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BC28F-7E43-E843-B4D9-73C8D33EC6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B2EE3-77B2-0E47-8A0B-D01A12D12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420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5B49-058B-FA48-9A8A-CC3F24DD8A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A92A1-7880-4343-9A4A-918B98864C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8D5B44-20D9-7447-ABE0-545508A7BE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3256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D05E-582C-FE40-8A4A-2016AC5CBDF6}"/>
              </a:ext>
            </a:extLst>
          </p:cNvPr>
          <p:cNvSpPr>
            <a:spLocks noGrp="1"/>
          </p:cNvSpPr>
          <p:nvPr>
            <p:ph type="title"/>
          </p:nvPr>
        </p:nvSpPr>
        <p:spPr>
          <a:xfrm>
            <a:off x="838200" y="0"/>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016BE0-8A2D-3E4C-BCBF-22AC7C2969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08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364A17-0024-6A44-B461-B7F0B62C79C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F5558-6FE9-5440-BD96-F545942462F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133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FB56-556F-CE40-BFDF-D058E7D0E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2A7B7-D539-FD44-9DDE-C3648D00DA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805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20DC-E86E-F04B-ADC1-B02F9EFA81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38506D56-858E-B44B-B6EB-68E10B360745}"/>
              </a:ext>
            </a:extLst>
          </p:cNvPr>
          <p:cNvSpPr>
            <a:spLocks noGrp="1"/>
          </p:cNvSpPr>
          <p:nvPr>
            <p:ph sz="half" idx="2"/>
          </p:nvPr>
        </p:nvSpPr>
        <p:spPr>
          <a:xfrm>
            <a:off x="836612" y="189916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A111522-9D52-6844-9624-515AB4BD948D}"/>
              </a:ext>
            </a:extLst>
          </p:cNvPr>
          <p:cNvSpPr>
            <a:spLocks noGrp="1"/>
          </p:cNvSpPr>
          <p:nvPr>
            <p:ph sz="quarter" idx="4"/>
          </p:nvPr>
        </p:nvSpPr>
        <p:spPr>
          <a:xfrm>
            <a:off x="6170612" y="19036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60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userDrawn="1"/>
        </p:nvSpPr>
        <p:spPr>
          <a:xfrm>
            <a:off x="429208" y="1639005"/>
            <a:ext cx="1133358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Rounded Corners 15">
            <a:extLst>
              <a:ext uri="{FF2B5EF4-FFF2-40B4-BE49-F238E27FC236}">
                <a16:creationId xmlns:a16="http://schemas.microsoft.com/office/drawing/2014/main" id="{21EE5D9D-8A8F-448C-A26F-899FF17D4192}"/>
              </a:ext>
            </a:extLst>
          </p:cNvPr>
          <p:cNvSpPr/>
          <p:nvPr userDrawn="1"/>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2122070"/>
            <a:ext cx="10314991" cy="3416300"/>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18588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8C52-F9F0-C34C-B4F0-B3B7667AB3D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E6F9E-77E1-D147-AFC8-F914BC942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9663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rgbClr val="FFE26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3C8F84-EA7B-4A46-808B-258D3DD9D6B7}"/>
              </a:ext>
            </a:extLst>
          </p:cNvPr>
          <p:cNvSpPr/>
          <p:nvPr userDrawn="1"/>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Rounded Corners 6">
            <a:extLst>
              <a:ext uri="{FF2B5EF4-FFF2-40B4-BE49-F238E27FC236}">
                <a16:creationId xmlns:a16="http://schemas.microsoft.com/office/drawing/2014/main" id="{1D71E0A9-D481-4CAD-9FFE-E4E3CBA8ECFC}"/>
              </a:ext>
            </a:extLst>
          </p:cNvPr>
          <p:cNvSpPr/>
          <p:nvPr userDrawn="1"/>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 Placeholder 11">
            <a:extLst>
              <a:ext uri="{FF2B5EF4-FFF2-40B4-BE49-F238E27FC236}">
                <a16:creationId xmlns:a16="http://schemas.microsoft.com/office/drawing/2014/main" id="{040AEBFA-A6B2-4705-B9E8-89BE64020488}"/>
              </a:ext>
            </a:extLst>
          </p:cNvPr>
          <p:cNvSpPr>
            <a:spLocks noGrp="1"/>
          </p:cNvSpPr>
          <p:nvPr>
            <p:ph type="body" sz="quarter" idx="10"/>
          </p:nvPr>
        </p:nvSpPr>
        <p:spPr>
          <a:xfrm>
            <a:off x="917510" y="2127250"/>
            <a:ext cx="4492690" cy="34004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6847924" y="2127250"/>
            <a:ext cx="4394654" cy="33496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Rectangle 18">
            <a:extLst>
              <a:ext uri="{FF2B5EF4-FFF2-40B4-BE49-F238E27FC236}">
                <a16:creationId xmlns:a16="http://schemas.microsoft.com/office/drawing/2014/main" id="{994AE482-7B99-4B1A-B39F-BC7AC792F349}"/>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itle 24">
            <a:extLst>
              <a:ext uri="{FF2B5EF4-FFF2-40B4-BE49-F238E27FC236}">
                <a16:creationId xmlns:a16="http://schemas.microsoft.com/office/drawing/2014/main" id="{D65200D0-8510-4A5C-AA05-A275390187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97347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rgbClr val="FFE26D"/>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71E0A9-D481-4CAD-9FFE-E4E3CBA8ECFC}"/>
              </a:ext>
            </a:extLst>
          </p:cNvPr>
          <p:cNvSpPr/>
          <p:nvPr userDrawn="1"/>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6847924" y="2127250"/>
            <a:ext cx="4394654" cy="3349625"/>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ED0E1C0D-44AA-4423-A548-73FF83EE4510}"/>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5">
            <a:extLst>
              <a:ext uri="{FF2B5EF4-FFF2-40B4-BE49-F238E27FC236}">
                <a16:creationId xmlns:a16="http://schemas.microsoft.com/office/drawing/2014/main" id="{87376E17-4A25-4C47-B83C-726C34FE67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548275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wo Content">
    <p:bg>
      <p:bgPr>
        <a:solidFill>
          <a:srgbClr val="FFE26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3C8F84-EA7B-4A46-808B-258D3DD9D6B7}"/>
              </a:ext>
            </a:extLst>
          </p:cNvPr>
          <p:cNvSpPr/>
          <p:nvPr userDrawn="1"/>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 Placeholder 11">
            <a:extLst>
              <a:ext uri="{FF2B5EF4-FFF2-40B4-BE49-F238E27FC236}">
                <a16:creationId xmlns:a16="http://schemas.microsoft.com/office/drawing/2014/main" id="{040AEBFA-A6B2-4705-B9E8-89BE64020488}"/>
              </a:ext>
            </a:extLst>
          </p:cNvPr>
          <p:cNvSpPr>
            <a:spLocks noGrp="1"/>
          </p:cNvSpPr>
          <p:nvPr>
            <p:ph type="body" sz="quarter" idx="10"/>
          </p:nvPr>
        </p:nvSpPr>
        <p:spPr>
          <a:xfrm>
            <a:off x="917510" y="2127250"/>
            <a:ext cx="4492690" cy="34004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A3461EF5-DEEB-4D7B-A882-9A1D09F4A838}"/>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013B8BED-4406-4C1E-96AF-5F65F762A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357353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622725-02A2-4F40-AA12-B914404A1F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DE7FB-EE1B-354B-844D-44C22B2E89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B312B-475D-5648-8210-4EDDCF1F239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19ADE-6925-0C48-B8DA-244E140200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F469978-F99C-4F24-A73C-EA8068E3424A}"/>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Placeholder 1">
            <a:extLst>
              <a:ext uri="{FF2B5EF4-FFF2-40B4-BE49-F238E27FC236}">
                <a16:creationId xmlns:a16="http://schemas.microsoft.com/office/drawing/2014/main" id="{F9433D51-0439-4A6C-92D6-415E4109803F}"/>
              </a:ext>
            </a:extLst>
          </p:cNvPr>
          <p:cNvSpPr txBox="1">
            <a:spLocks/>
          </p:cNvSpPr>
          <p:nvPr userDrawn="1"/>
        </p:nvSpPr>
        <p:spPr>
          <a:xfrm>
            <a:off x="838200" y="0"/>
            <a:ext cx="105156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00890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7BE4BE-79C8-4233-A2AC-A3282548EFE9}"/>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a:extLst>
              <a:ext uri="{FF2B5EF4-FFF2-40B4-BE49-F238E27FC236}">
                <a16:creationId xmlns:a16="http://schemas.microsoft.com/office/drawing/2014/main" id="{1A787B94-92DC-4986-86B5-9D9CE4640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41456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p:nvSpPr>
        <p:spPr>
          <a:xfrm>
            <a:off x="429208" y="1639005"/>
            <a:ext cx="1133358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Rounded Corners 15">
            <a:extLst>
              <a:ext uri="{FF2B5EF4-FFF2-40B4-BE49-F238E27FC236}">
                <a16:creationId xmlns:a16="http://schemas.microsoft.com/office/drawing/2014/main" id="{21EE5D9D-8A8F-448C-A26F-899FF17D4192}"/>
              </a:ext>
            </a:extLst>
          </p:cNvPr>
          <p:cNvSpPr/>
          <p:nvPr/>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2122070"/>
            <a:ext cx="10314991" cy="34163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8" name="Rectangle: Rounded Corners 7">
            <a:extLst>
              <a:ext uri="{FF2B5EF4-FFF2-40B4-BE49-F238E27FC236}">
                <a16:creationId xmlns:a16="http://schemas.microsoft.com/office/drawing/2014/main" id="{CB8B1F2D-FE29-401D-AA24-CC8A1A6CED1C}"/>
              </a:ext>
            </a:extLst>
          </p:cNvPr>
          <p:cNvSpPr/>
          <p:nvPr userDrawn="1"/>
        </p:nvSpPr>
        <p:spPr>
          <a:xfrm>
            <a:off x="429208" y="1639005"/>
            <a:ext cx="1133358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Rounded Corners 8">
            <a:extLst>
              <a:ext uri="{FF2B5EF4-FFF2-40B4-BE49-F238E27FC236}">
                <a16:creationId xmlns:a16="http://schemas.microsoft.com/office/drawing/2014/main" id="{387DF661-6397-4D55-A384-CA3D6F1C63B2}"/>
              </a:ext>
            </a:extLst>
          </p:cNvPr>
          <p:cNvSpPr/>
          <p:nvPr userDrawn="1"/>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136EAB03-1BEA-4308-9C69-FB96D738463A}"/>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3509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p:nvSpPr>
        <p:spPr>
          <a:xfrm>
            <a:off x="429208" y="1639005"/>
            <a:ext cx="11333584" cy="11445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1639005"/>
            <a:ext cx="10314991" cy="1144536"/>
          </a:xfrm>
          <a:prstGeom prst="rect">
            <a:avLst/>
          </a:prstGeom>
        </p:spPr>
        <p:txBody>
          <a:bodyPr anchor="ct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34418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p:nvSpPr>
        <p:spPr>
          <a:xfrm>
            <a:off x="429208" y="1639005"/>
            <a:ext cx="11333584" cy="2211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1639005"/>
            <a:ext cx="10314991" cy="2211336"/>
          </a:xfrm>
          <a:prstGeom prst="rect">
            <a:avLst/>
          </a:prstGeom>
        </p:spPr>
        <p:txBody>
          <a:bodyPr anchor="ct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97068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bg>
      <p:bgPr>
        <a:solidFill>
          <a:srgbClr val="FFE26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3C8F84-EA7B-4A46-808B-258D3DD9D6B7}"/>
              </a:ext>
            </a:extLst>
          </p:cNvPr>
          <p:cNvSpPr/>
          <p:nvPr/>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Rounded Corners 6">
            <a:extLst>
              <a:ext uri="{FF2B5EF4-FFF2-40B4-BE49-F238E27FC236}">
                <a16:creationId xmlns:a16="http://schemas.microsoft.com/office/drawing/2014/main" id="{1D71E0A9-D481-4CAD-9FFE-E4E3CBA8ECFC}"/>
              </a:ext>
            </a:extLst>
          </p:cNvPr>
          <p:cNvSpPr/>
          <p:nvPr/>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 Placeholder 11">
            <a:extLst>
              <a:ext uri="{FF2B5EF4-FFF2-40B4-BE49-F238E27FC236}">
                <a16:creationId xmlns:a16="http://schemas.microsoft.com/office/drawing/2014/main" id="{040AEBFA-A6B2-4705-B9E8-89BE64020488}"/>
              </a:ext>
            </a:extLst>
          </p:cNvPr>
          <p:cNvSpPr>
            <a:spLocks noGrp="1"/>
          </p:cNvSpPr>
          <p:nvPr>
            <p:ph type="body" sz="quarter" idx="10"/>
          </p:nvPr>
        </p:nvSpPr>
        <p:spPr>
          <a:xfrm>
            <a:off x="917510" y="2127250"/>
            <a:ext cx="4492690" cy="3400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6847924" y="2127250"/>
            <a:ext cx="4394654" cy="33496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Rectangle 18">
            <a:extLst>
              <a:ext uri="{FF2B5EF4-FFF2-40B4-BE49-F238E27FC236}">
                <a16:creationId xmlns:a16="http://schemas.microsoft.com/office/drawing/2014/main" id="{994AE482-7B99-4B1A-B39F-BC7AC792F349}"/>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itle 24">
            <a:extLst>
              <a:ext uri="{FF2B5EF4-FFF2-40B4-BE49-F238E27FC236}">
                <a16:creationId xmlns:a16="http://schemas.microsoft.com/office/drawing/2014/main" id="{D65200D0-8510-4A5C-AA05-A275390187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8" name="Rectangle: Rounded Corners 7">
            <a:extLst>
              <a:ext uri="{FF2B5EF4-FFF2-40B4-BE49-F238E27FC236}">
                <a16:creationId xmlns:a16="http://schemas.microsoft.com/office/drawing/2014/main" id="{195C6E8A-D1BD-43FB-B835-25DEBA877C02}"/>
              </a:ext>
            </a:extLst>
          </p:cNvPr>
          <p:cNvSpPr/>
          <p:nvPr userDrawn="1"/>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Rounded Corners 8">
            <a:extLst>
              <a:ext uri="{FF2B5EF4-FFF2-40B4-BE49-F238E27FC236}">
                <a16:creationId xmlns:a16="http://schemas.microsoft.com/office/drawing/2014/main" id="{B5A83A5E-D026-444A-866F-A3919A8D6317}"/>
              </a:ext>
            </a:extLst>
          </p:cNvPr>
          <p:cNvSpPr/>
          <p:nvPr userDrawn="1"/>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C29A0D01-FD89-477C-B353-72DCB170D291}"/>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383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FFE26D"/>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71E0A9-D481-4CAD-9FFE-E4E3CBA8ECFC}"/>
              </a:ext>
            </a:extLst>
          </p:cNvPr>
          <p:cNvSpPr/>
          <p:nvPr/>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6847924" y="2127250"/>
            <a:ext cx="4394654" cy="3349625"/>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a:extLst>
              <a:ext uri="{FF2B5EF4-FFF2-40B4-BE49-F238E27FC236}">
                <a16:creationId xmlns:a16="http://schemas.microsoft.com/office/drawing/2014/main" id="{ED0E1C0D-44AA-4423-A548-73FF83EE4510}"/>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5">
            <a:extLst>
              <a:ext uri="{FF2B5EF4-FFF2-40B4-BE49-F238E27FC236}">
                <a16:creationId xmlns:a16="http://schemas.microsoft.com/office/drawing/2014/main" id="{87376E17-4A25-4C47-B83C-726C34FE67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6" name="Rectangle: Rounded Corners 5">
            <a:extLst>
              <a:ext uri="{FF2B5EF4-FFF2-40B4-BE49-F238E27FC236}">
                <a16:creationId xmlns:a16="http://schemas.microsoft.com/office/drawing/2014/main" id="{1F9037CC-8E08-4877-A0E0-23C2BDED2796}"/>
              </a:ext>
            </a:extLst>
          </p:cNvPr>
          <p:cNvSpPr/>
          <p:nvPr userDrawn="1"/>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6494FC10-2C1C-4DFC-A2B9-7C1495BD0FCE}"/>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6101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FFE26D"/>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71E0A9-D481-4CAD-9FFE-E4E3CBA8ECFC}"/>
              </a:ext>
            </a:extLst>
          </p:cNvPr>
          <p:cNvSpPr/>
          <p:nvPr/>
        </p:nvSpPr>
        <p:spPr>
          <a:xfrm>
            <a:off x="8139952" y="1639005"/>
            <a:ext cx="3622839"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8633012" y="2127250"/>
            <a:ext cx="2609566" cy="3349625"/>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a:extLst>
              <a:ext uri="{FF2B5EF4-FFF2-40B4-BE49-F238E27FC236}">
                <a16:creationId xmlns:a16="http://schemas.microsoft.com/office/drawing/2014/main" id="{ED0E1C0D-44AA-4423-A548-73FF83EE4510}"/>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5">
            <a:extLst>
              <a:ext uri="{FF2B5EF4-FFF2-40B4-BE49-F238E27FC236}">
                <a16:creationId xmlns:a16="http://schemas.microsoft.com/office/drawing/2014/main" id="{87376E17-4A25-4C47-B83C-726C34FE67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838964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ntent">
    <p:bg>
      <p:bgPr>
        <a:solidFill>
          <a:srgbClr val="FFE26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3C8F84-EA7B-4A46-808B-258D3DD9D6B7}"/>
              </a:ext>
            </a:extLst>
          </p:cNvPr>
          <p:cNvSpPr/>
          <p:nvPr/>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 Placeholder 11">
            <a:extLst>
              <a:ext uri="{FF2B5EF4-FFF2-40B4-BE49-F238E27FC236}">
                <a16:creationId xmlns:a16="http://schemas.microsoft.com/office/drawing/2014/main" id="{040AEBFA-A6B2-4705-B9E8-89BE64020488}"/>
              </a:ext>
            </a:extLst>
          </p:cNvPr>
          <p:cNvSpPr>
            <a:spLocks noGrp="1"/>
          </p:cNvSpPr>
          <p:nvPr>
            <p:ph type="body" sz="quarter" idx="10"/>
          </p:nvPr>
        </p:nvSpPr>
        <p:spPr>
          <a:xfrm>
            <a:off x="917510" y="2127250"/>
            <a:ext cx="4492690" cy="3400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a:extLst>
              <a:ext uri="{FF2B5EF4-FFF2-40B4-BE49-F238E27FC236}">
                <a16:creationId xmlns:a16="http://schemas.microsoft.com/office/drawing/2014/main" id="{A3461EF5-DEEB-4D7B-A882-9A1D09F4A838}"/>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013B8BED-4406-4C1E-96AF-5F65F762A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6" name="Rectangle: Rounded Corners 5">
            <a:extLst>
              <a:ext uri="{FF2B5EF4-FFF2-40B4-BE49-F238E27FC236}">
                <a16:creationId xmlns:a16="http://schemas.microsoft.com/office/drawing/2014/main" id="{C4FFB248-0E53-406F-B23D-E7580FA47699}"/>
              </a:ext>
            </a:extLst>
          </p:cNvPr>
          <p:cNvSpPr/>
          <p:nvPr userDrawn="1"/>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B3B4474C-42AD-4041-B894-13BC1B4FA983}"/>
              </a:ext>
            </a:extLst>
          </p:cNvPr>
          <p:cNvSpPr/>
          <p:nvPr userDrawn="1"/>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073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26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85F82-8B67-4291-9477-9A77C0B25641}"/>
              </a:ext>
            </a:extLst>
          </p:cNvPr>
          <p:cNvSpPr/>
          <p:nvPr/>
        </p:nvSpPr>
        <p:spPr>
          <a:xfrm>
            <a:off x="6095999" y="1"/>
            <a:ext cx="6095999" cy="6857998"/>
          </a:xfrm>
          <a:prstGeom prst="rect">
            <a:avLst/>
          </a:prstGeom>
          <a:solidFill>
            <a:srgbClr val="F5D763">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descr="A close up of a logo&#10;&#10;Description automatically generated">
            <a:extLst>
              <a:ext uri="{FF2B5EF4-FFF2-40B4-BE49-F238E27FC236}">
                <a16:creationId xmlns:a16="http://schemas.microsoft.com/office/drawing/2014/main" id="{57FBB7C6-6FC0-1040-A3A5-3BDB88B8938E}"/>
              </a:ext>
            </a:extLst>
          </p:cNvPr>
          <p:cNvPicPr>
            <a:picLocks noChangeAspect="1"/>
          </p:cNvPicPr>
          <p:nvPr/>
        </p:nvPicPr>
        <p:blipFill>
          <a:blip r:embed="rId26"/>
          <a:stretch>
            <a:fillRect/>
          </a:stretch>
        </p:blipFill>
        <p:spPr>
          <a:xfrm>
            <a:off x="0" y="6238749"/>
            <a:ext cx="1735015" cy="483326"/>
          </a:xfrm>
          <a:prstGeom prst="rect">
            <a:avLst/>
          </a:prstGeom>
        </p:spPr>
      </p:pic>
      <p:pic>
        <p:nvPicPr>
          <p:cNvPr id="9" name="Picture 8">
            <a:extLst>
              <a:ext uri="{FF2B5EF4-FFF2-40B4-BE49-F238E27FC236}">
                <a16:creationId xmlns:a16="http://schemas.microsoft.com/office/drawing/2014/main" id="{AFBE716B-D429-6B4F-99FF-1EC1CD951365}"/>
              </a:ext>
            </a:extLst>
          </p:cNvPr>
          <p:cNvPicPr>
            <a:picLocks noChangeAspect="1"/>
          </p:cNvPicPr>
          <p:nvPr/>
        </p:nvPicPr>
        <p:blipFill>
          <a:blip r:embed="rId27"/>
          <a:stretch>
            <a:fillRect/>
          </a:stretch>
        </p:blipFill>
        <p:spPr>
          <a:xfrm>
            <a:off x="0" y="6586151"/>
            <a:ext cx="12192000" cy="271848"/>
          </a:xfrm>
          <a:prstGeom prst="rect">
            <a:avLst/>
          </a:prstGeom>
        </p:spPr>
      </p:pic>
      <p:pic>
        <p:nvPicPr>
          <p:cNvPr id="5" name="Picture 4" descr="A close up of a logo&#10;&#10;Description automatically generated">
            <a:extLst>
              <a:ext uri="{FF2B5EF4-FFF2-40B4-BE49-F238E27FC236}">
                <a16:creationId xmlns:a16="http://schemas.microsoft.com/office/drawing/2014/main" id="{6CD31A40-4396-4FAF-A0A5-44746B931A1E}"/>
              </a:ext>
            </a:extLst>
          </p:cNvPr>
          <p:cNvPicPr>
            <a:picLocks noChangeAspect="1"/>
          </p:cNvPicPr>
          <p:nvPr/>
        </p:nvPicPr>
        <p:blipFill>
          <a:blip r:embed="rId26"/>
          <a:stretch>
            <a:fillRect/>
          </a:stretch>
        </p:blipFill>
        <p:spPr>
          <a:xfrm>
            <a:off x="0" y="6238749"/>
            <a:ext cx="1735015" cy="483326"/>
          </a:xfrm>
          <a:prstGeom prst="rect">
            <a:avLst/>
          </a:prstGeom>
        </p:spPr>
      </p:pic>
      <p:pic>
        <p:nvPicPr>
          <p:cNvPr id="7" name="Picture 6">
            <a:extLst>
              <a:ext uri="{FF2B5EF4-FFF2-40B4-BE49-F238E27FC236}">
                <a16:creationId xmlns:a16="http://schemas.microsoft.com/office/drawing/2014/main" id="{C7BF7719-C60B-4232-A728-B6382C63E544}"/>
              </a:ext>
            </a:extLst>
          </p:cNvPr>
          <p:cNvPicPr>
            <a:picLocks noChangeAspect="1"/>
          </p:cNvPicPr>
          <p:nvPr/>
        </p:nvPicPr>
        <p:blipFill>
          <a:blip r:embed="rId27"/>
          <a:stretch>
            <a:fillRect/>
          </a:stretch>
        </p:blipFill>
        <p:spPr>
          <a:xfrm>
            <a:off x="0" y="6586151"/>
            <a:ext cx="12192000" cy="271848"/>
          </a:xfrm>
          <a:prstGeom prst="rect">
            <a:avLst/>
          </a:prstGeom>
        </p:spPr>
      </p:pic>
      <p:pic>
        <p:nvPicPr>
          <p:cNvPr id="10" name="Picture 9" descr="A close up of a logo&#10;&#10;Description automatically generated">
            <a:extLst>
              <a:ext uri="{FF2B5EF4-FFF2-40B4-BE49-F238E27FC236}">
                <a16:creationId xmlns:a16="http://schemas.microsoft.com/office/drawing/2014/main" id="{ECEB21D1-4CD4-4227-911B-CC6F2A9734E2}"/>
              </a:ext>
            </a:extLst>
          </p:cNvPr>
          <p:cNvPicPr>
            <a:picLocks noChangeAspect="1"/>
          </p:cNvPicPr>
          <p:nvPr/>
        </p:nvPicPr>
        <p:blipFill>
          <a:blip r:embed="rId26"/>
          <a:stretch>
            <a:fillRect/>
          </a:stretch>
        </p:blipFill>
        <p:spPr>
          <a:xfrm>
            <a:off x="0" y="6238749"/>
            <a:ext cx="1735015" cy="483326"/>
          </a:xfrm>
          <a:prstGeom prst="rect">
            <a:avLst/>
          </a:prstGeom>
        </p:spPr>
      </p:pic>
      <p:pic>
        <p:nvPicPr>
          <p:cNvPr id="11" name="Picture 10">
            <a:extLst>
              <a:ext uri="{FF2B5EF4-FFF2-40B4-BE49-F238E27FC236}">
                <a16:creationId xmlns:a16="http://schemas.microsoft.com/office/drawing/2014/main" id="{22E83314-3BCE-4017-8618-989988777FC2}"/>
              </a:ext>
            </a:extLst>
          </p:cNvPr>
          <p:cNvPicPr>
            <a:picLocks noChangeAspect="1"/>
          </p:cNvPicPr>
          <p:nvPr/>
        </p:nvPicPr>
        <p:blipFill>
          <a:blip r:embed="rId27"/>
          <a:stretch>
            <a:fillRect/>
          </a:stretch>
        </p:blipFill>
        <p:spPr>
          <a:xfrm>
            <a:off x="0" y="6586151"/>
            <a:ext cx="12192000" cy="271848"/>
          </a:xfrm>
          <a:prstGeom prst="rect">
            <a:avLst/>
          </a:prstGeom>
        </p:spPr>
      </p:pic>
      <p:pic>
        <p:nvPicPr>
          <p:cNvPr id="13" name="Picture 12" descr="A close up of a logo&#10;&#10;Description automatically generated">
            <a:extLst>
              <a:ext uri="{FF2B5EF4-FFF2-40B4-BE49-F238E27FC236}">
                <a16:creationId xmlns:a16="http://schemas.microsoft.com/office/drawing/2014/main" id="{71491723-6C0A-4516-A2FF-4F7973621386}"/>
              </a:ext>
            </a:extLst>
          </p:cNvPr>
          <p:cNvPicPr>
            <a:picLocks noChangeAspect="1"/>
          </p:cNvPicPr>
          <p:nvPr userDrawn="1"/>
        </p:nvPicPr>
        <p:blipFill>
          <a:blip r:embed="rId26"/>
          <a:stretch>
            <a:fillRect/>
          </a:stretch>
        </p:blipFill>
        <p:spPr>
          <a:xfrm>
            <a:off x="0" y="6238749"/>
            <a:ext cx="1735015" cy="483326"/>
          </a:xfrm>
          <a:prstGeom prst="rect">
            <a:avLst/>
          </a:prstGeom>
        </p:spPr>
      </p:pic>
      <p:pic>
        <p:nvPicPr>
          <p:cNvPr id="14" name="Picture 13">
            <a:extLst>
              <a:ext uri="{FF2B5EF4-FFF2-40B4-BE49-F238E27FC236}">
                <a16:creationId xmlns:a16="http://schemas.microsoft.com/office/drawing/2014/main" id="{3B2CA47C-0CF7-42DC-BC6C-9067EC7FFDD4}"/>
              </a:ext>
            </a:extLst>
          </p:cNvPr>
          <p:cNvPicPr>
            <a:picLocks noChangeAspect="1"/>
          </p:cNvPicPr>
          <p:nvPr userDrawn="1"/>
        </p:nvPicPr>
        <p:blipFill>
          <a:blip r:embed="rId27"/>
          <a:stretch>
            <a:fillRect/>
          </a:stretch>
        </p:blipFill>
        <p:spPr>
          <a:xfrm>
            <a:off x="0" y="6586151"/>
            <a:ext cx="12192000" cy="271848"/>
          </a:xfrm>
          <a:prstGeom prst="rect">
            <a:avLst/>
          </a:prstGeom>
        </p:spPr>
      </p:pic>
    </p:spTree>
    <p:extLst>
      <p:ext uri="{BB962C8B-B14F-4D97-AF65-F5344CB8AC3E}">
        <p14:creationId xmlns:p14="http://schemas.microsoft.com/office/powerpoint/2010/main" val="344340515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650" r:id="rId19"/>
    <p:sldLayoutId id="2147483652" r:id="rId20"/>
    <p:sldLayoutId id="2147483660" r:id="rId21"/>
    <p:sldLayoutId id="2147483661" r:id="rId22"/>
    <p:sldLayoutId id="2147483653" r:id="rId23"/>
    <p:sldLayoutId id="214748365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cbc.ca/radio/ideas/how-opening-our-ears-can-open-our-minds-hildegard-westerkamp-1.3962163"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22.tiff"/><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jp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6.tiff"/><Relationship Id="rId5" Type="http://schemas.openxmlformats.org/officeDocument/2006/relationships/image" Target="../media/image20.sv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tiff"/><Relationship Id="rId2" Type="http://schemas.openxmlformats.org/officeDocument/2006/relationships/image" Target="../media/image28.jpg"/><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8D26-7DEE-8648-9C1B-6F09AB5884D9}"/>
              </a:ext>
            </a:extLst>
          </p:cNvPr>
          <p:cNvSpPr>
            <a:spLocks noGrp="1"/>
          </p:cNvSpPr>
          <p:nvPr>
            <p:ph type="ctrTitle"/>
          </p:nvPr>
        </p:nvSpPr>
        <p:spPr>
          <a:xfrm>
            <a:off x="1524000" y="1893328"/>
            <a:ext cx="9144000" cy="2387600"/>
          </a:xfrm>
        </p:spPr>
        <p:txBody>
          <a:bodyPr/>
          <a:lstStyle/>
          <a:p>
            <a:r>
              <a:rPr lang="en-US" dirty="0">
                <a:solidFill>
                  <a:srgbClr val="1C3D57"/>
                </a:solidFill>
              </a:rPr>
              <a:t>Chapter One</a:t>
            </a:r>
          </a:p>
        </p:txBody>
      </p:sp>
      <p:sp>
        <p:nvSpPr>
          <p:cNvPr id="3" name="Subtitle 2">
            <a:extLst>
              <a:ext uri="{FF2B5EF4-FFF2-40B4-BE49-F238E27FC236}">
                <a16:creationId xmlns:a16="http://schemas.microsoft.com/office/drawing/2014/main" id="{0CD15012-3D7B-3946-BBE9-79907AF60BF2}"/>
              </a:ext>
            </a:extLst>
          </p:cNvPr>
          <p:cNvSpPr>
            <a:spLocks noGrp="1"/>
          </p:cNvSpPr>
          <p:nvPr>
            <p:ph type="subTitle" idx="1"/>
          </p:nvPr>
        </p:nvSpPr>
        <p:spPr>
          <a:xfrm>
            <a:off x="1524000" y="4373003"/>
            <a:ext cx="9144000" cy="1655762"/>
          </a:xfrm>
        </p:spPr>
        <p:txBody>
          <a:bodyPr/>
          <a:lstStyle/>
          <a:p>
            <a:r>
              <a:rPr lang="en-US" dirty="0">
                <a:solidFill>
                  <a:srgbClr val="1C3D57"/>
                </a:solidFill>
              </a:rPr>
              <a:t>Listening and Hearing</a:t>
            </a:r>
          </a:p>
        </p:txBody>
      </p:sp>
      <p:pic>
        <p:nvPicPr>
          <p:cNvPr id="12" name="Graphic 11">
            <a:extLst>
              <a:ext uri="{FF2B5EF4-FFF2-40B4-BE49-F238E27FC236}">
                <a16:creationId xmlns:a16="http://schemas.microsoft.com/office/drawing/2014/main" id="{401E73CA-BC90-44A1-838B-96B3CD6F03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0828" y="1102658"/>
            <a:ext cx="2190343" cy="2246219"/>
          </a:xfrm>
          <a:prstGeom prst="rect">
            <a:avLst/>
          </a:prstGeom>
        </p:spPr>
      </p:pic>
    </p:spTree>
    <p:extLst>
      <p:ext uri="{BB962C8B-B14F-4D97-AF65-F5344CB8AC3E}">
        <p14:creationId xmlns:p14="http://schemas.microsoft.com/office/powerpoint/2010/main" val="188023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B0865A-CC11-4057-B5CC-D831F5A7E640}"/>
              </a:ext>
            </a:extLst>
          </p:cNvPr>
          <p:cNvSpPr>
            <a:spLocks noGrp="1"/>
          </p:cNvSpPr>
          <p:nvPr>
            <p:ph type="body" sz="quarter" idx="10"/>
          </p:nvPr>
        </p:nvSpPr>
        <p:spPr/>
        <p:txBody>
          <a:bodyPr/>
          <a:lstStyle/>
          <a:p>
            <a:endParaRPr lang="en-CA"/>
          </a:p>
        </p:txBody>
      </p:sp>
      <p:sp>
        <p:nvSpPr>
          <p:cNvPr id="2" name="Title 1">
            <a:extLst>
              <a:ext uri="{FF2B5EF4-FFF2-40B4-BE49-F238E27FC236}">
                <a16:creationId xmlns:a16="http://schemas.microsoft.com/office/drawing/2014/main" id="{30AF76D6-F32B-D742-B4D3-2266A37323AE}"/>
              </a:ext>
            </a:extLst>
          </p:cNvPr>
          <p:cNvSpPr>
            <a:spLocks noGrp="1"/>
          </p:cNvSpPr>
          <p:nvPr>
            <p:ph type="title"/>
          </p:nvPr>
        </p:nvSpPr>
        <p:spPr/>
        <p:txBody>
          <a:bodyPr/>
          <a:lstStyle/>
          <a:p>
            <a:r>
              <a:rPr lang="en-US" dirty="0"/>
              <a:t>How we think about and talk about sound</a:t>
            </a:r>
          </a:p>
        </p:txBody>
      </p:sp>
      <p:sp>
        <p:nvSpPr>
          <p:cNvPr id="10" name="Content Placeholder 2">
            <a:extLst>
              <a:ext uri="{FF2B5EF4-FFF2-40B4-BE49-F238E27FC236}">
                <a16:creationId xmlns:a16="http://schemas.microsoft.com/office/drawing/2014/main" id="{DADE48FF-5C42-8F4E-9A0B-F1103D83998D}"/>
              </a:ext>
            </a:extLst>
          </p:cNvPr>
          <p:cNvSpPr>
            <a:spLocks noGrp="1"/>
          </p:cNvSpPr>
          <p:nvPr/>
        </p:nvSpPr>
        <p:spPr>
          <a:xfrm>
            <a:off x="838200" y="1858989"/>
            <a:ext cx="5735855" cy="3935419"/>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Sound libraries: How do sound libraries categorize sounds? </a:t>
            </a:r>
          </a:p>
          <a:p>
            <a:pPr marL="0" indent="0">
              <a:buNone/>
            </a:pPr>
            <a:r>
              <a:rPr lang="en-US" dirty="0"/>
              <a:t>How else might we categorize sound?</a:t>
            </a:r>
          </a:p>
          <a:p>
            <a:pPr marL="0" indent="0">
              <a:buNone/>
            </a:pPr>
            <a:r>
              <a:rPr lang="en-US" dirty="0"/>
              <a:t>What impact does categorizing have on our creativity?</a:t>
            </a:r>
          </a:p>
        </p:txBody>
      </p:sp>
      <p:pic>
        <p:nvPicPr>
          <p:cNvPr id="8" name="Picture 7">
            <a:extLst>
              <a:ext uri="{FF2B5EF4-FFF2-40B4-BE49-F238E27FC236}">
                <a16:creationId xmlns:a16="http://schemas.microsoft.com/office/drawing/2014/main" id="{FC62BF1C-350B-DA4F-9A26-4801B7E2EA23}"/>
              </a:ext>
            </a:extLst>
          </p:cNvPr>
          <p:cNvPicPr>
            <a:picLocks noChangeAspect="1"/>
          </p:cNvPicPr>
          <p:nvPr/>
        </p:nvPicPr>
        <p:blipFill>
          <a:blip r:embed="rId2"/>
          <a:stretch>
            <a:fillRect/>
          </a:stretch>
        </p:blipFill>
        <p:spPr>
          <a:xfrm>
            <a:off x="7313065" y="2666794"/>
            <a:ext cx="3238500" cy="1828800"/>
          </a:xfrm>
          <a:prstGeom prst="rect">
            <a:avLst/>
          </a:prstGeom>
        </p:spPr>
      </p:pic>
    </p:spTree>
    <p:extLst>
      <p:ext uri="{BB962C8B-B14F-4D97-AF65-F5344CB8AC3E}">
        <p14:creationId xmlns:p14="http://schemas.microsoft.com/office/powerpoint/2010/main" val="344710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500508-6DE0-604F-92E7-6B3B714BFAB2}"/>
              </a:ext>
            </a:extLst>
          </p:cNvPr>
          <p:cNvSpPr>
            <a:spLocks noGrp="1"/>
          </p:cNvSpPr>
          <p:nvPr>
            <p:ph type="body" sz="quarter" idx="11"/>
          </p:nvPr>
        </p:nvSpPr>
        <p:spPr/>
        <p:txBody>
          <a:bodyPr>
            <a:normAutofit lnSpcReduction="10000"/>
          </a:bodyPr>
          <a:lstStyle/>
          <a:p>
            <a:pPr marL="0" indent="0">
              <a:buNone/>
            </a:pPr>
            <a:r>
              <a:rPr lang="en-US" dirty="0"/>
              <a:t>Categorize your list of sounds in different ways, e.g.</a:t>
            </a:r>
          </a:p>
          <a:p>
            <a:pPr marL="0" indent="0">
              <a:buNone/>
            </a:pPr>
            <a:r>
              <a:rPr lang="en-US" dirty="0"/>
              <a:t>natural  --- human-made</a:t>
            </a:r>
          </a:p>
          <a:p>
            <a:pPr marL="0" indent="0">
              <a:buNone/>
            </a:pPr>
            <a:r>
              <a:rPr lang="en-US" dirty="0"/>
              <a:t>pleasant --- unpleasant</a:t>
            </a:r>
          </a:p>
          <a:p>
            <a:pPr marL="0" indent="0">
              <a:buNone/>
            </a:pPr>
            <a:r>
              <a:rPr lang="en-US" dirty="0"/>
              <a:t>quiet --- loud</a:t>
            </a:r>
          </a:p>
          <a:p>
            <a:pPr marL="0" indent="0">
              <a:buNone/>
            </a:pPr>
            <a:r>
              <a:rPr lang="en-US" dirty="0"/>
              <a:t>rough --- smooth</a:t>
            </a:r>
          </a:p>
          <a:p>
            <a:pPr marL="0" indent="0">
              <a:buNone/>
            </a:pPr>
            <a:r>
              <a:rPr lang="en-US" dirty="0"/>
              <a:t>?? --- ??</a:t>
            </a:r>
          </a:p>
          <a:p>
            <a:endParaRPr lang="en-US" dirty="0"/>
          </a:p>
        </p:txBody>
      </p:sp>
      <p:sp>
        <p:nvSpPr>
          <p:cNvPr id="2" name="Title 1">
            <a:extLst>
              <a:ext uri="{FF2B5EF4-FFF2-40B4-BE49-F238E27FC236}">
                <a16:creationId xmlns:a16="http://schemas.microsoft.com/office/drawing/2014/main" id="{BA563A49-759F-554D-B605-C8C3153AC271}"/>
              </a:ext>
            </a:extLst>
          </p:cNvPr>
          <p:cNvSpPr>
            <a:spLocks noGrp="1"/>
          </p:cNvSpPr>
          <p:nvPr>
            <p:ph type="title"/>
          </p:nvPr>
        </p:nvSpPr>
        <p:spPr>
          <a:prstGeom prst="rect">
            <a:avLst/>
          </a:prstGeom>
        </p:spPr>
        <p:txBody>
          <a:bodyPr/>
          <a:lstStyle/>
          <a:p>
            <a:r>
              <a:rPr lang="en-US" dirty="0"/>
              <a:t>Exercise #1.4 Categorizing sound</a:t>
            </a:r>
          </a:p>
        </p:txBody>
      </p:sp>
      <p:pic>
        <p:nvPicPr>
          <p:cNvPr id="6" name="Picture 5">
            <a:extLst>
              <a:ext uri="{FF2B5EF4-FFF2-40B4-BE49-F238E27FC236}">
                <a16:creationId xmlns:a16="http://schemas.microsoft.com/office/drawing/2014/main" id="{025ED35E-30E0-47B4-9F89-9B904322E5E5}"/>
              </a:ext>
            </a:extLst>
          </p:cNvPr>
          <p:cNvPicPr>
            <a:picLocks noChangeAspect="1"/>
          </p:cNvPicPr>
          <p:nvPr/>
        </p:nvPicPr>
        <p:blipFill>
          <a:blip r:embed="rId2"/>
          <a:stretch>
            <a:fillRect/>
          </a:stretch>
        </p:blipFill>
        <p:spPr>
          <a:xfrm>
            <a:off x="1366002" y="2386306"/>
            <a:ext cx="3022399" cy="2831511"/>
          </a:xfrm>
          <a:prstGeom prst="rect">
            <a:avLst/>
          </a:prstGeom>
        </p:spPr>
      </p:pic>
    </p:spTree>
    <p:extLst>
      <p:ext uri="{BB962C8B-B14F-4D97-AF65-F5344CB8AC3E}">
        <p14:creationId xmlns:p14="http://schemas.microsoft.com/office/powerpoint/2010/main" val="108777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F65458-3DA1-174E-A401-B7A34EE22736}"/>
              </a:ext>
            </a:extLst>
          </p:cNvPr>
          <p:cNvSpPr>
            <a:spLocks noGrp="1"/>
          </p:cNvSpPr>
          <p:nvPr>
            <p:ph type="body" sz="quarter" idx="11"/>
          </p:nvPr>
        </p:nvSpPr>
        <p:spPr/>
        <p:txBody>
          <a:bodyPr/>
          <a:lstStyle/>
          <a:p>
            <a:r>
              <a:rPr lang="en-US" dirty="0"/>
              <a:t>Have someone guide you blindfolded for a short walk. Focus on the sounds you hear. </a:t>
            </a:r>
          </a:p>
          <a:p>
            <a:r>
              <a:rPr lang="en-US" dirty="0"/>
              <a:t>Make a sound you can repeat in different spaces (like a hand clap). How does it change in different places?</a:t>
            </a:r>
          </a:p>
          <a:p>
            <a:endParaRPr lang="en-US" dirty="0"/>
          </a:p>
        </p:txBody>
      </p:sp>
      <p:sp>
        <p:nvSpPr>
          <p:cNvPr id="2" name="Title 1">
            <a:extLst>
              <a:ext uri="{FF2B5EF4-FFF2-40B4-BE49-F238E27FC236}">
                <a16:creationId xmlns:a16="http://schemas.microsoft.com/office/drawing/2014/main" id="{DB1A0490-E6DB-BD4C-A576-1246F46859F1}"/>
              </a:ext>
            </a:extLst>
          </p:cNvPr>
          <p:cNvSpPr>
            <a:spLocks noGrp="1"/>
          </p:cNvSpPr>
          <p:nvPr>
            <p:ph type="title"/>
          </p:nvPr>
        </p:nvSpPr>
        <p:spPr/>
        <p:txBody>
          <a:bodyPr/>
          <a:lstStyle/>
          <a:p>
            <a:r>
              <a:rPr lang="en-US"/>
              <a:t>Exercise #1.5 The Sound Walk</a:t>
            </a:r>
            <a:endParaRPr lang="en-US" dirty="0"/>
          </a:p>
        </p:txBody>
      </p:sp>
      <p:pic>
        <p:nvPicPr>
          <p:cNvPr id="5" name="Picture 4">
            <a:extLst>
              <a:ext uri="{FF2B5EF4-FFF2-40B4-BE49-F238E27FC236}">
                <a16:creationId xmlns:a16="http://schemas.microsoft.com/office/drawing/2014/main" id="{103692C5-F46D-AB4E-996A-B05FD7EACF46}"/>
              </a:ext>
            </a:extLst>
          </p:cNvPr>
          <p:cNvPicPr>
            <a:picLocks noChangeAspect="1"/>
          </p:cNvPicPr>
          <p:nvPr/>
        </p:nvPicPr>
        <p:blipFill>
          <a:blip r:embed="rId2"/>
          <a:stretch>
            <a:fillRect/>
          </a:stretch>
        </p:blipFill>
        <p:spPr>
          <a:xfrm>
            <a:off x="2165685" y="2084886"/>
            <a:ext cx="1713296" cy="3722717"/>
          </a:xfrm>
          <a:prstGeom prst="rect">
            <a:avLst/>
          </a:prstGeom>
        </p:spPr>
      </p:pic>
    </p:spTree>
    <p:extLst>
      <p:ext uri="{BB962C8B-B14F-4D97-AF65-F5344CB8AC3E}">
        <p14:creationId xmlns:p14="http://schemas.microsoft.com/office/powerpoint/2010/main" val="100812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0F6548-12AE-BE40-91C6-D3461EDE68B0}"/>
              </a:ext>
            </a:extLst>
          </p:cNvPr>
          <p:cNvSpPr>
            <a:spLocks noGrp="1"/>
          </p:cNvSpPr>
          <p:nvPr>
            <p:ph type="body" sz="quarter" idx="10"/>
          </p:nvPr>
        </p:nvSpPr>
        <p:spPr/>
        <p:txBody>
          <a:bodyPr/>
          <a:lstStyle/>
          <a:p>
            <a:r>
              <a:rPr lang="en-US" dirty="0"/>
              <a:t>Hildegard Westerkamp on The World Soundscape Project on North by Northwest, CBC Radio April 15, 2018 </a:t>
            </a:r>
            <a:br>
              <a:rPr lang="en-US" dirty="0"/>
            </a:br>
            <a:r>
              <a:rPr lang="en-CA" dirty="0">
                <a:hlinkClick r:id="rId2"/>
              </a:rPr>
              <a:t>https://www.cbc.ca/radio/ideas/how-opening-our-ears-can-open-our-minds-hildegard-westerkamp-1.3962163</a:t>
            </a:r>
            <a:endParaRPr lang="en-US" dirty="0"/>
          </a:p>
        </p:txBody>
      </p:sp>
      <p:sp>
        <p:nvSpPr>
          <p:cNvPr id="2" name="Title 1">
            <a:extLst>
              <a:ext uri="{FF2B5EF4-FFF2-40B4-BE49-F238E27FC236}">
                <a16:creationId xmlns:a16="http://schemas.microsoft.com/office/drawing/2014/main" id="{04256265-A7D5-F745-BEE4-4868729F85AC}"/>
              </a:ext>
            </a:extLst>
          </p:cNvPr>
          <p:cNvSpPr>
            <a:spLocks noGrp="1"/>
          </p:cNvSpPr>
          <p:nvPr>
            <p:ph type="title"/>
          </p:nvPr>
        </p:nvSpPr>
        <p:spPr/>
        <p:txBody>
          <a:bodyPr/>
          <a:lstStyle/>
          <a:p>
            <a:r>
              <a:rPr lang="en-US" dirty="0"/>
              <a:t>Critical Listening: The Sound walk</a:t>
            </a:r>
          </a:p>
        </p:txBody>
      </p:sp>
    </p:spTree>
    <p:extLst>
      <p:ext uri="{BB962C8B-B14F-4D97-AF65-F5344CB8AC3E}">
        <p14:creationId xmlns:p14="http://schemas.microsoft.com/office/powerpoint/2010/main" val="1989902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2B018F-8B28-9B4D-B044-254A3D2453D7}"/>
              </a:ext>
            </a:extLst>
          </p:cNvPr>
          <p:cNvSpPr>
            <a:spLocks noGrp="1"/>
          </p:cNvSpPr>
          <p:nvPr>
            <p:ph type="body" sz="quarter" idx="11"/>
          </p:nvPr>
        </p:nvSpPr>
        <p:spPr/>
        <p:txBody>
          <a:bodyPr/>
          <a:lstStyle/>
          <a:p>
            <a:r>
              <a:rPr lang="en-US" dirty="0"/>
              <a:t>What does it mean to record our soundscape? </a:t>
            </a:r>
          </a:p>
          <a:p>
            <a:r>
              <a:rPr lang="en-US" dirty="0"/>
              <a:t>Should we bother preserving the sounds of our world? Why or why not? </a:t>
            </a:r>
          </a:p>
          <a:p>
            <a:r>
              <a:rPr lang="en-US" dirty="0"/>
              <a:t>What can we learn by listening to soundscapes?</a:t>
            </a:r>
          </a:p>
        </p:txBody>
      </p:sp>
      <p:sp>
        <p:nvSpPr>
          <p:cNvPr id="2" name="Title 1">
            <a:extLst>
              <a:ext uri="{FF2B5EF4-FFF2-40B4-BE49-F238E27FC236}">
                <a16:creationId xmlns:a16="http://schemas.microsoft.com/office/drawing/2014/main" id="{C6CF9451-1FF8-DD4A-A8B8-C4C911D3F6DC}"/>
              </a:ext>
            </a:extLst>
          </p:cNvPr>
          <p:cNvSpPr>
            <a:spLocks noGrp="1"/>
          </p:cNvSpPr>
          <p:nvPr>
            <p:ph type="title"/>
          </p:nvPr>
        </p:nvSpPr>
        <p:spPr/>
        <p:txBody>
          <a:bodyPr/>
          <a:lstStyle/>
          <a:p>
            <a:r>
              <a:rPr lang="en-US" dirty="0"/>
              <a:t>Soundscapes &amp; Acoustic Ecology</a:t>
            </a:r>
          </a:p>
        </p:txBody>
      </p:sp>
      <p:pic>
        <p:nvPicPr>
          <p:cNvPr id="6" name="Picture 5">
            <a:extLst>
              <a:ext uri="{FF2B5EF4-FFF2-40B4-BE49-F238E27FC236}">
                <a16:creationId xmlns:a16="http://schemas.microsoft.com/office/drawing/2014/main" id="{E138DB42-1FC9-4540-BBDF-4C6DF7B979C9}"/>
              </a:ext>
            </a:extLst>
          </p:cNvPr>
          <p:cNvPicPr>
            <a:picLocks noChangeAspect="1"/>
          </p:cNvPicPr>
          <p:nvPr/>
        </p:nvPicPr>
        <p:blipFill>
          <a:blip r:embed="rId2"/>
          <a:stretch>
            <a:fillRect/>
          </a:stretch>
        </p:blipFill>
        <p:spPr>
          <a:xfrm>
            <a:off x="1366002" y="2386306"/>
            <a:ext cx="3022399" cy="2831511"/>
          </a:xfrm>
          <a:prstGeom prst="rect">
            <a:avLst/>
          </a:prstGeom>
        </p:spPr>
      </p:pic>
    </p:spTree>
    <p:extLst>
      <p:ext uri="{BB962C8B-B14F-4D97-AF65-F5344CB8AC3E}">
        <p14:creationId xmlns:p14="http://schemas.microsoft.com/office/powerpoint/2010/main" val="1465032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D399AB-AD7D-5947-81D9-3472628A42B9}"/>
              </a:ext>
            </a:extLst>
          </p:cNvPr>
          <p:cNvSpPr>
            <a:spLocks noGrp="1"/>
          </p:cNvSpPr>
          <p:nvPr>
            <p:ph type="body" sz="quarter" idx="11"/>
          </p:nvPr>
        </p:nvSpPr>
        <p:spPr/>
        <p:txBody>
          <a:bodyPr/>
          <a:lstStyle/>
          <a:p>
            <a:r>
              <a:rPr lang="en-US" dirty="0"/>
              <a:t>Sound vibrations in bones picked up by brain</a:t>
            </a:r>
          </a:p>
          <a:p>
            <a:endParaRPr lang="en-US" dirty="0"/>
          </a:p>
          <a:p>
            <a:r>
              <a:rPr lang="en-US" dirty="0"/>
              <a:t>Beethoven (1770 - 1827)  used wooden rod to hear after losing hearing</a:t>
            </a:r>
          </a:p>
          <a:p>
            <a:endParaRPr lang="en-US" dirty="0"/>
          </a:p>
          <a:p>
            <a:endParaRPr lang="en-US" dirty="0"/>
          </a:p>
          <a:p>
            <a:endParaRPr lang="en-US" dirty="0"/>
          </a:p>
        </p:txBody>
      </p:sp>
      <p:sp>
        <p:nvSpPr>
          <p:cNvPr id="2" name="Title 1">
            <a:extLst>
              <a:ext uri="{FF2B5EF4-FFF2-40B4-BE49-F238E27FC236}">
                <a16:creationId xmlns:a16="http://schemas.microsoft.com/office/drawing/2014/main" id="{A78DDD5C-8997-D943-BB92-869A288B7ED9}"/>
              </a:ext>
            </a:extLst>
          </p:cNvPr>
          <p:cNvSpPr>
            <a:spLocks noGrp="1"/>
          </p:cNvSpPr>
          <p:nvPr>
            <p:ph type="title"/>
          </p:nvPr>
        </p:nvSpPr>
        <p:spPr/>
        <p:txBody>
          <a:bodyPr/>
          <a:lstStyle/>
          <a:p>
            <a:r>
              <a:rPr lang="en-US" dirty="0"/>
              <a:t>BONE CONDUCTION</a:t>
            </a:r>
          </a:p>
        </p:txBody>
      </p:sp>
      <p:pic>
        <p:nvPicPr>
          <p:cNvPr id="1026" name="Picture 2" descr="Image result for beethoven">
            <a:extLst>
              <a:ext uri="{FF2B5EF4-FFF2-40B4-BE49-F238E27FC236}">
                <a16:creationId xmlns:a16="http://schemas.microsoft.com/office/drawing/2014/main" id="{1FDB2506-95AF-DC48-BA51-79865B64F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56" y="2787599"/>
            <a:ext cx="2794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21DFBD-BA8B-6640-A864-4166608CAB7B}"/>
              </a:ext>
            </a:extLst>
          </p:cNvPr>
          <p:cNvSpPr txBox="1"/>
          <p:nvPr/>
        </p:nvSpPr>
        <p:spPr>
          <a:xfrm>
            <a:off x="2963999" y="6265927"/>
            <a:ext cx="2771271" cy="307777"/>
          </a:xfrm>
          <a:prstGeom prst="rect">
            <a:avLst/>
          </a:prstGeom>
          <a:noFill/>
        </p:spPr>
        <p:txBody>
          <a:bodyPr wrap="none" rtlCol="0">
            <a:spAutoFit/>
          </a:bodyPr>
          <a:lstStyle/>
          <a:p>
            <a:r>
              <a:rPr lang="en-US" sz="1400" dirty="0"/>
              <a:t>Beethoven painting by </a:t>
            </a:r>
            <a:r>
              <a:rPr lang="en-US" sz="1400" dirty="0" err="1"/>
              <a:t>Stieler</a:t>
            </a:r>
            <a:r>
              <a:rPr lang="en-US" sz="1400" dirty="0"/>
              <a:t>, 1820</a:t>
            </a:r>
          </a:p>
        </p:txBody>
      </p:sp>
      <p:pic>
        <p:nvPicPr>
          <p:cNvPr id="8" name="Picture 7">
            <a:extLst>
              <a:ext uri="{FF2B5EF4-FFF2-40B4-BE49-F238E27FC236}">
                <a16:creationId xmlns:a16="http://schemas.microsoft.com/office/drawing/2014/main" id="{3D3A690E-4C94-F04B-AE11-63076D7BCF12}"/>
              </a:ext>
            </a:extLst>
          </p:cNvPr>
          <p:cNvPicPr>
            <a:picLocks noChangeAspect="1"/>
          </p:cNvPicPr>
          <p:nvPr/>
        </p:nvPicPr>
        <p:blipFill>
          <a:blip r:embed="rId3"/>
          <a:stretch>
            <a:fillRect/>
          </a:stretch>
        </p:blipFill>
        <p:spPr>
          <a:xfrm>
            <a:off x="311021" y="1752600"/>
            <a:ext cx="3217483" cy="2284362"/>
          </a:xfrm>
          <a:prstGeom prst="rect">
            <a:avLst/>
          </a:prstGeom>
        </p:spPr>
      </p:pic>
      <p:sp>
        <p:nvSpPr>
          <p:cNvPr id="10" name="TextBox 9">
            <a:extLst>
              <a:ext uri="{FF2B5EF4-FFF2-40B4-BE49-F238E27FC236}">
                <a16:creationId xmlns:a16="http://schemas.microsoft.com/office/drawing/2014/main" id="{F65FD53C-22FB-3845-8338-C082BC14818F}"/>
              </a:ext>
            </a:extLst>
          </p:cNvPr>
          <p:cNvSpPr txBox="1"/>
          <p:nvPr/>
        </p:nvSpPr>
        <p:spPr>
          <a:xfrm>
            <a:off x="273588" y="4036962"/>
            <a:ext cx="2113335" cy="307777"/>
          </a:xfrm>
          <a:prstGeom prst="rect">
            <a:avLst/>
          </a:prstGeom>
          <a:noFill/>
        </p:spPr>
        <p:txBody>
          <a:bodyPr wrap="none" rtlCol="0">
            <a:spAutoFit/>
          </a:bodyPr>
          <a:lstStyle/>
          <a:p>
            <a:r>
              <a:rPr lang="en-US" sz="1400" dirty="0"/>
              <a:t>Image: </a:t>
            </a:r>
            <a:r>
              <a:rPr lang="en-US" sz="1400" dirty="0" err="1"/>
              <a:t>GameOnMom.com</a:t>
            </a:r>
            <a:endParaRPr lang="en-US" sz="1400" dirty="0"/>
          </a:p>
        </p:txBody>
      </p:sp>
    </p:spTree>
    <p:extLst>
      <p:ext uri="{BB962C8B-B14F-4D97-AF65-F5344CB8AC3E}">
        <p14:creationId xmlns:p14="http://schemas.microsoft.com/office/powerpoint/2010/main" val="673654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3B8E26-6923-E14C-8FDF-61762FFEAB6A}"/>
              </a:ext>
            </a:extLst>
          </p:cNvPr>
          <p:cNvSpPr>
            <a:spLocks noGrp="1"/>
          </p:cNvSpPr>
          <p:nvPr>
            <p:ph type="body" sz="quarter" idx="10"/>
          </p:nvPr>
        </p:nvSpPr>
        <p:spPr/>
        <p:txBody>
          <a:bodyPr/>
          <a:lstStyle/>
          <a:p>
            <a:r>
              <a:rPr lang="en-US" dirty="0"/>
              <a:t>Get 3mm (or ¼”) wooden dowel, about 40 cm long (15”).</a:t>
            </a:r>
          </a:p>
          <a:p>
            <a:r>
              <a:rPr lang="en-US" dirty="0"/>
              <a:t>Plug your ears with fingers or plugs</a:t>
            </a:r>
          </a:p>
          <a:p>
            <a:r>
              <a:rPr lang="en-US" dirty="0"/>
              <a:t>Bite on one end, and put the other end on something making sound.</a:t>
            </a:r>
          </a:p>
          <a:p>
            <a:endParaRPr lang="en-US" dirty="0"/>
          </a:p>
        </p:txBody>
      </p:sp>
      <p:sp>
        <p:nvSpPr>
          <p:cNvPr id="2" name="Title 1">
            <a:extLst>
              <a:ext uri="{FF2B5EF4-FFF2-40B4-BE49-F238E27FC236}">
                <a16:creationId xmlns:a16="http://schemas.microsoft.com/office/drawing/2014/main" id="{FB451E35-1D60-E24C-931A-F38FDC92B5DB}"/>
              </a:ext>
            </a:extLst>
          </p:cNvPr>
          <p:cNvSpPr>
            <a:spLocks noGrp="1"/>
          </p:cNvSpPr>
          <p:nvPr>
            <p:ph type="title"/>
          </p:nvPr>
        </p:nvSpPr>
        <p:spPr/>
        <p:txBody>
          <a:bodyPr/>
          <a:lstStyle/>
          <a:p>
            <a:r>
              <a:rPr lang="en-US" dirty="0"/>
              <a:t>Exercise #1.12:  Bone Conduction with Dowel</a:t>
            </a:r>
          </a:p>
        </p:txBody>
      </p:sp>
      <p:pic>
        <p:nvPicPr>
          <p:cNvPr id="6" name="Picture 5">
            <a:extLst>
              <a:ext uri="{FF2B5EF4-FFF2-40B4-BE49-F238E27FC236}">
                <a16:creationId xmlns:a16="http://schemas.microsoft.com/office/drawing/2014/main" id="{0C1C68D1-7B4B-DF4D-BCFD-14316E3D65CD}"/>
              </a:ext>
            </a:extLst>
          </p:cNvPr>
          <p:cNvPicPr>
            <a:picLocks noChangeAspect="1"/>
          </p:cNvPicPr>
          <p:nvPr/>
        </p:nvPicPr>
        <p:blipFill>
          <a:blip r:embed="rId2"/>
          <a:stretch>
            <a:fillRect/>
          </a:stretch>
        </p:blipFill>
        <p:spPr>
          <a:xfrm>
            <a:off x="6333876" y="1975338"/>
            <a:ext cx="5181600" cy="3910510"/>
          </a:xfrm>
          <a:prstGeom prst="rect">
            <a:avLst/>
          </a:prstGeom>
        </p:spPr>
      </p:pic>
    </p:spTree>
    <p:extLst>
      <p:ext uri="{BB962C8B-B14F-4D97-AF65-F5344CB8AC3E}">
        <p14:creationId xmlns:p14="http://schemas.microsoft.com/office/powerpoint/2010/main" val="273723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1A3AE4-68C5-D441-9A7E-4C3BAE0B019B}"/>
              </a:ext>
            </a:extLst>
          </p:cNvPr>
          <p:cNvSpPr>
            <a:spLocks noGrp="1"/>
          </p:cNvSpPr>
          <p:nvPr>
            <p:ph type="body" sz="quarter" idx="11"/>
          </p:nvPr>
        </p:nvSpPr>
        <p:spPr/>
        <p:txBody>
          <a:bodyPr/>
          <a:lstStyle/>
          <a:p>
            <a:r>
              <a:rPr lang="en-US" dirty="0"/>
              <a:t>Pinnae- unique - ear prints</a:t>
            </a:r>
          </a:p>
          <a:p>
            <a:r>
              <a:rPr lang="en-US" dirty="0"/>
              <a:t>Auditory canal</a:t>
            </a:r>
          </a:p>
          <a:p>
            <a:r>
              <a:rPr lang="en-US" dirty="0"/>
              <a:t>Ear drum- tympanic membrane</a:t>
            </a:r>
          </a:p>
          <a:p>
            <a:endParaRPr lang="en-US" dirty="0"/>
          </a:p>
        </p:txBody>
      </p:sp>
      <p:sp>
        <p:nvSpPr>
          <p:cNvPr id="2" name="Title 1">
            <a:extLst>
              <a:ext uri="{FF2B5EF4-FFF2-40B4-BE49-F238E27FC236}">
                <a16:creationId xmlns:a16="http://schemas.microsoft.com/office/drawing/2014/main" id="{69FCA199-F813-2A4C-98D6-A64A2B9CB674}"/>
              </a:ext>
            </a:extLst>
          </p:cNvPr>
          <p:cNvSpPr>
            <a:spLocks noGrp="1"/>
          </p:cNvSpPr>
          <p:nvPr>
            <p:ph type="title"/>
          </p:nvPr>
        </p:nvSpPr>
        <p:spPr/>
        <p:txBody>
          <a:bodyPr/>
          <a:lstStyle/>
          <a:p>
            <a:r>
              <a:rPr lang="en-US" dirty="0"/>
              <a:t>THE EAR -- Outer</a:t>
            </a:r>
          </a:p>
        </p:txBody>
      </p:sp>
      <p:pic>
        <p:nvPicPr>
          <p:cNvPr id="14" name="Picture 13">
            <a:extLst>
              <a:ext uri="{FF2B5EF4-FFF2-40B4-BE49-F238E27FC236}">
                <a16:creationId xmlns:a16="http://schemas.microsoft.com/office/drawing/2014/main" id="{EA327C97-6C4E-0944-B7A4-DB1DD90AD21F}"/>
              </a:ext>
            </a:extLst>
          </p:cNvPr>
          <p:cNvPicPr>
            <a:picLocks noChangeAspect="1"/>
          </p:cNvPicPr>
          <p:nvPr/>
        </p:nvPicPr>
        <p:blipFill>
          <a:blip r:embed="rId2"/>
          <a:stretch>
            <a:fillRect/>
          </a:stretch>
        </p:blipFill>
        <p:spPr>
          <a:xfrm>
            <a:off x="1083223" y="1714963"/>
            <a:ext cx="3839477" cy="4255420"/>
          </a:xfrm>
          <a:prstGeom prst="rect">
            <a:avLst/>
          </a:prstGeom>
        </p:spPr>
      </p:pic>
    </p:spTree>
    <p:extLst>
      <p:ext uri="{BB962C8B-B14F-4D97-AF65-F5344CB8AC3E}">
        <p14:creationId xmlns:p14="http://schemas.microsoft.com/office/powerpoint/2010/main" val="258203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1A3AE4-68C5-D441-9A7E-4C3BAE0B019B}"/>
              </a:ext>
            </a:extLst>
          </p:cNvPr>
          <p:cNvSpPr>
            <a:spLocks noGrp="1"/>
          </p:cNvSpPr>
          <p:nvPr>
            <p:ph type="body" sz="quarter" idx="10"/>
          </p:nvPr>
        </p:nvSpPr>
        <p:spPr/>
        <p:txBody>
          <a:bodyPr/>
          <a:lstStyle/>
          <a:p>
            <a:r>
              <a:rPr lang="en-US" sz="2600" dirty="0"/>
              <a:t>Tympanic cavity </a:t>
            </a:r>
          </a:p>
          <a:p>
            <a:r>
              <a:rPr lang="en-US" sz="2600" dirty="0"/>
              <a:t>The </a:t>
            </a:r>
            <a:r>
              <a:rPr lang="en-US" sz="2600" dirty="0" err="1"/>
              <a:t>Ossicles</a:t>
            </a:r>
            <a:r>
              <a:rPr lang="en-US" sz="2600" dirty="0"/>
              <a:t>:</a:t>
            </a:r>
          </a:p>
          <a:p>
            <a:r>
              <a:rPr lang="en-US" sz="2600" dirty="0"/>
              <a:t>Malleus (hammer)</a:t>
            </a:r>
          </a:p>
          <a:p>
            <a:r>
              <a:rPr lang="en-US" sz="2600" dirty="0"/>
              <a:t>Incus (anvil)</a:t>
            </a:r>
          </a:p>
          <a:p>
            <a:r>
              <a:rPr lang="en-US" sz="2600" dirty="0"/>
              <a:t>Stirrup (stapes)</a:t>
            </a:r>
          </a:p>
          <a:p>
            <a:r>
              <a:rPr lang="en-US" sz="2600" dirty="0"/>
              <a:t>Oval Window</a:t>
            </a:r>
          </a:p>
          <a:p>
            <a:r>
              <a:rPr lang="en-US" sz="2600" dirty="0"/>
              <a:t>Eustachian Tube – connects to throat</a:t>
            </a:r>
          </a:p>
          <a:p>
            <a:endParaRPr lang="en-US" dirty="0"/>
          </a:p>
        </p:txBody>
      </p:sp>
      <p:sp>
        <p:nvSpPr>
          <p:cNvPr id="2" name="Title 1">
            <a:extLst>
              <a:ext uri="{FF2B5EF4-FFF2-40B4-BE49-F238E27FC236}">
                <a16:creationId xmlns:a16="http://schemas.microsoft.com/office/drawing/2014/main" id="{69FCA199-F813-2A4C-98D6-A64A2B9CB674}"/>
              </a:ext>
            </a:extLst>
          </p:cNvPr>
          <p:cNvSpPr>
            <a:spLocks noGrp="1"/>
          </p:cNvSpPr>
          <p:nvPr>
            <p:ph type="title"/>
          </p:nvPr>
        </p:nvSpPr>
        <p:spPr/>
        <p:txBody>
          <a:bodyPr/>
          <a:lstStyle/>
          <a:p>
            <a:r>
              <a:rPr lang="en-US" dirty="0"/>
              <a:t>THE EAR -- Middle</a:t>
            </a:r>
          </a:p>
        </p:txBody>
      </p:sp>
      <p:pic>
        <p:nvPicPr>
          <p:cNvPr id="5" name="Picture 4">
            <a:extLst>
              <a:ext uri="{FF2B5EF4-FFF2-40B4-BE49-F238E27FC236}">
                <a16:creationId xmlns:a16="http://schemas.microsoft.com/office/drawing/2014/main" id="{E4C0601F-402C-EE44-ABB3-9499F2F5B18E}"/>
              </a:ext>
            </a:extLst>
          </p:cNvPr>
          <p:cNvPicPr>
            <a:picLocks noChangeAspect="1"/>
          </p:cNvPicPr>
          <p:nvPr/>
        </p:nvPicPr>
        <p:blipFill>
          <a:blip r:embed="rId2"/>
          <a:stretch>
            <a:fillRect/>
          </a:stretch>
        </p:blipFill>
        <p:spPr>
          <a:xfrm>
            <a:off x="5712052" y="1671080"/>
            <a:ext cx="6086977" cy="4573284"/>
          </a:xfrm>
          <a:prstGeom prst="rect">
            <a:avLst/>
          </a:prstGeom>
        </p:spPr>
      </p:pic>
    </p:spTree>
    <p:extLst>
      <p:ext uri="{BB962C8B-B14F-4D97-AF65-F5344CB8AC3E}">
        <p14:creationId xmlns:p14="http://schemas.microsoft.com/office/powerpoint/2010/main" val="419328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1A3AE4-68C5-D441-9A7E-4C3BAE0B019B}"/>
              </a:ext>
            </a:extLst>
          </p:cNvPr>
          <p:cNvSpPr>
            <a:spLocks noGrp="1"/>
          </p:cNvSpPr>
          <p:nvPr>
            <p:ph type="body" sz="quarter" idx="11"/>
          </p:nvPr>
        </p:nvSpPr>
        <p:spPr/>
        <p:txBody>
          <a:bodyPr/>
          <a:lstStyle/>
          <a:p>
            <a:r>
              <a:rPr lang="en-US" dirty="0"/>
              <a:t>Semicircular canals</a:t>
            </a:r>
          </a:p>
          <a:p>
            <a:r>
              <a:rPr lang="en-US" dirty="0"/>
              <a:t>Cochlea</a:t>
            </a:r>
          </a:p>
          <a:p>
            <a:r>
              <a:rPr lang="en-US" dirty="0"/>
              <a:t>Auditory Nerve</a:t>
            </a:r>
          </a:p>
          <a:p>
            <a:endParaRPr lang="en-US" dirty="0"/>
          </a:p>
          <a:p>
            <a:endParaRPr lang="en-US" dirty="0"/>
          </a:p>
          <a:p>
            <a:endParaRPr lang="en-US" dirty="0"/>
          </a:p>
        </p:txBody>
      </p:sp>
      <p:sp>
        <p:nvSpPr>
          <p:cNvPr id="2" name="Title 1">
            <a:extLst>
              <a:ext uri="{FF2B5EF4-FFF2-40B4-BE49-F238E27FC236}">
                <a16:creationId xmlns:a16="http://schemas.microsoft.com/office/drawing/2014/main" id="{69FCA199-F813-2A4C-98D6-A64A2B9CB674}"/>
              </a:ext>
            </a:extLst>
          </p:cNvPr>
          <p:cNvSpPr>
            <a:spLocks noGrp="1"/>
          </p:cNvSpPr>
          <p:nvPr>
            <p:ph type="title"/>
          </p:nvPr>
        </p:nvSpPr>
        <p:spPr/>
        <p:txBody>
          <a:bodyPr/>
          <a:lstStyle/>
          <a:p>
            <a:r>
              <a:rPr lang="en-US" dirty="0"/>
              <a:t>THE EAR -- Inner</a:t>
            </a:r>
          </a:p>
        </p:txBody>
      </p:sp>
      <p:pic>
        <p:nvPicPr>
          <p:cNvPr id="8" name="Picture 7" descr="A picture containing indoor&#10;&#10;Description automatically generated">
            <a:extLst>
              <a:ext uri="{FF2B5EF4-FFF2-40B4-BE49-F238E27FC236}">
                <a16:creationId xmlns:a16="http://schemas.microsoft.com/office/drawing/2014/main" id="{870D56B6-6FA8-AA45-AF1D-E0CDE5DC8B0D}"/>
              </a:ext>
            </a:extLst>
          </p:cNvPr>
          <p:cNvPicPr>
            <a:picLocks noChangeAspect="1"/>
          </p:cNvPicPr>
          <p:nvPr/>
        </p:nvPicPr>
        <p:blipFill>
          <a:blip r:embed="rId2"/>
          <a:stretch>
            <a:fillRect/>
          </a:stretch>
        </p:blipFill>
        <p:spPr>
          <a:xfrm>
            <a:off x="131767" y="2304661"/>
            <a:ext cx="6822046" cy="3162672"/>
          </a:xfrm>
          <a:prstGeom prst="rect">
            <a:avLst/>
          </a:prstGeom>
        </p:spPr>
      </p:pic>
    </p:spTree>
    <p:extLst>
      <p:ext uri="{BB962C8B-B14F-4D97-AF65-F5344CB8AC3E}">
        <p14:creationId xmlns:p14="http://schemas.microsoft.com/office/powerpoint/2010/main" val="3127191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4ED852-D69A-42CC-9DE3-17F71AD7F5C8}"/>
              </a:ext>
            </a:extLst>
          </p:cNvPr>
          <p:cNvSpPr txBox="1"/>
          <p:nvPr/>
        </p:nvSpPr>
        <p:spPr>
          <a:xfrm>
            <a:off x="1232646" y="2424953"/>
            <a:ext cx="9771529" cy="2954655"/>
          </a:xfrm>
          <a:prstGeom prst="rect">
            <a:avLst/>
          </a:prstGeom>
          <a:noFill/>
        </p:spPr>
        <p:txBody>
          <a:bodyPr wrap="square" rtlCol="0">
            <a:spAutoFit/>
          </a:bodyPr>
          <a:lstStyle/>
          <a:p>
            <a:r>
              <a:rPr lang="en-US" sz="2800" dirty="0"/>
              <a:t>Hearing and Listening</a:t>
            </a:r>
          </a:p>
          <a:p>
            <a:r>
              <a:rPr lang="en-US" sz="2800" dirty="0"/>
              <a:t>Talking and writing about sound</a:t>
            </a:r>
          </a:p>
          <a:p>
            <a:r>
              <a:rPr lang="en-US" sz="2800" dirty="0"/>
              <a:t>Bone Conduction</a:t>
            </a:r>
          </a:p>
          <a:p>
            <a:r>
              <a:rPr lang="en-US" sz="2800" dirty="0"/>
              <a:t>The Ear</a:t>
            </a:r>
          </a:p>
          <a:p>
            <a:r>
              <a:rPr lang="en-US" sz="2800" dirty="0"/>
              <a:t>Protecting Your Hearing</a:t>
            </a:r>
          </a:p>
          <a:p>
            <a:r>
              <a:rPr lang="en-US" sz="2800" dirty="0"/>
              <a:t>Headphones Guide</a:t>
            </a:r>
          </a:p>
          <a:p>
            <a:endParaRPr lang="en-CA" dirty="0"/>
          </a:p>
        </p:txBody>
      </p:sp>
      <p:sp>
        <p:nvSpPr>
          <p:cNvPr id="5" name="Title 4">
            <a:extLst>
              <a:ext uri="{FF2B5EF4-FFF2-40B4-BE49-F238E27FC236}">
                <a16:creationId xmlns:a16="http://schemas.microsoft.com/office/drawing/2014/main" id="{0B0FF1F1-5196-438A-A88E-3AC730F7846D}"/>
              </a:ext>
            </a:extLst>
          </p:cNvPr>
          <p:cNvSpPr>
            <a:spLocks noGrp="1"/>
          </p:cNvSpPr>
          <p:nvPr>
            <p:ph type="title"/>
          </p:nvPr>
        </p:nvSpPr>
        <p:spPr>
          <a:prstGeom prst="rect">
            <a:avLst/>
          </a:prstGeom>
        </p:spPr>
        <p:txBody>
          <a:bodyPr/>
          <a:lstStyle/>
          <a:p>
            <a:r>
              <a:rPr lang="en-CA" dirty="0"/>
              <a:t>Contents</a:t>
            </a:r>
          </a:p>
        </p:txBody>
      </p:sp>
    </p:spTree>
    <p:extLst>
      <p:ext uri="{BB962C8B-B14F-4D97-AF65-F5344CB8AC3E}">
        <p14:creationId xmlns:p14="http://schemas.microsoft.com/office/powerpoint/2010/main" val="299410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C58088-42A6-4148-80FA-23947F1ADC93}"/>
              </a:ext>
            </a:extLst>
          </p:cNvPr>
          <p:cNvSpPr>
            <a:spLocks noGrp="1"/>
          </p:cNvSpPr>
          <p:nvPr>
            <p:ph type="body" sz="quarter" idx="11"/>
          </p:nvPr>
        </p:nvSpPr>
        <p:spPr/>
        <p:txBody>
          <a:bodyPr/>
          <a:lstStyle/>
          <a:p>
            <a:r>
              <a:rPr lang="en-US" dirty="0"/>
              <a:t>Cilia specific to frequency</a:t>
            </a:r>
          </a:p>
          <a:p>
            <a:r>
              <a:rPr lang="en-US" dirty="0"/>
              <a:t>Send signal via the auditory nerve to brain</a:t>
            </a:r>
          </a:p>
        </p:txBody>
      </p:sp>
      <p:sp>
        <p:nvSpPr>
          <p:cNvPr id="2" name="Title 1">
            <a:extLst>
              <a:ext uri="{FF2B5EF4-FFF2-40B4-BE49-F238E27FC236}">
                <a16:creationId xmlns:a16="http://schemas.microsoft.com/office/drawing/2014/main" id="{B3B0C590-EE9B-874C-AA3B-1B223F867B3D}"/>
              </a:ext>
            </a:extLst>
          </p:cNvPr>
          <p:cNvSpPr>
            <a:spLocks noGrp="1"/>
          </p:cNvSpPr>
          <p:nvPr>
            <p:ph type="title"/>
          </p:nvPr>
        </p:nvSpPr>
        <p:spPr/>
        <p:txBody>
          <a:bodyPr/>
          <a:lstStyle/>
          <a:p>
            <a:r>
              <a:rPr lang="en-US" dirty="0"/>
              <a:t>The Cochlea</a:t>
            </a:r>
          </a:p>
        </p:txBody>
      </p:sp>
      <p:pic>
        <p:nvPicPr>
          <p:cNvPr id="5" name="Picture 4">
            <a:extLst>
              <a:ext uri="{FF2B5EF4-FFF2-40B4-BE49-F238E27FC236}">
                <a16:creationId xmlns:a16="http://schemas.microsoft.com/office/drawing/2014/main" id="{A0D3C1D2-1D7E-2D42-A5D8-0BA11C83833A}"/>
              </a:ext>
            </a:extLst>
          </p:cNvPr>
          <p:cNvPicPr>
            <a:picLocks noChangeAspect="1"/>
          </p:cNvPicPr>
          <p:nvPr/>
        </p:nvPicPr>
        <p:blipFill>
          <a:blip r:embed="rId2"/>
          <a:stretch>
            <a:fillRect/>
          </a:stretch>
        </p:blipFill>
        <p:spPr>
          <a:xfrm>
            <a:off x="1379140" y="1825624"/>
            <a:ext cx="3502794" cy="4089749"/>
          </a:xfrm>
          <a:prstGeom prst="rect">
            <a:avLst/>
          </a:prstGeom>
        </p:spPr>
      </p:pic>
      <p:sp>
        <p:nvSpPr>
          <p:cNvPr id="6" name="TextBox 5">
            <a:extLst>
              <a:ext uri="{FF2B5EF4-FFF2-40B4-BE49-F238E27FC236}">
                <a16:creationId xmlns:a16="http://schemas.microsoft.com/office/drawing/2014/main" id="{5465F8E5-1DA4-0A4B-A910-E48E51B4F3C2}"/>
              </a:ext>
            </a:extLst>
          </p:cNvPr>
          <p:cNvSpPr txBox="1"/>
          <p:nvPr/>
        </p:nvSpPr>
        <p:spPr>
          <a:xfrm>
            <a:off x="596767" y="5776874"/>
            <a:ext cx="5067541" cy="276999"/>
          </a:xfrm>
          <a:prstGeom prst="rect">
            <a:avLst/>
          </a:prstGeom>
          <a:noFill/>
        </p:spPr>
        <p:txBody>
          <a:bodyPr wrap="none" rtlCol="0">
            <a:spAutoFit/>
          </a:bodyPr>
          <a:lstStyle/>
          <a:p>
            <a:r>
              <a:rPr lang="en-US" sz="1200" dirty="0"/>
              <a:t>https://</a:t>
            </a:r>
            <a:r>
              <a:rPr lang="en-US" sz="1200" dirty="0" err="1"/>
              <a:t>fonoaudiologos.wordpress.com</a:t>
            </a:r>
            <a:r>
              <a:rPr lang="en-US" sz="1200" dirty="0"/>
              <a:t>/2012/09/29/</a:t>
            </a:r>
            <a:r>
              <a:rPr lang="en-US" sz="1200" dirty="0" err="1"/>
              <a:t>frecuencias</a:t>
            </a:r>
            <a:r>
              <a:rPr lang="en-US" sz="1200" dirty="0"/>
              <a:t>-</a:t>
            </a:r>
            <a:r>
              <a:rPr lang="en-US" sz="1200" dirty="0" err="1"/>
              <a:t>en</a:t>
            </a:r>
            <a:r>
              <a:rPr lang="en-US" sz="1200" dirty="0"/>
              <a:t>-la-</a:t>
            </a:r>
            <a:r>
              <a:rPr lang="en-US" sz="1200" dirty="0" err="1"/>
              <a:t>coclea</a:t>
            </a:r>
            <a:r>
              <a:rPr lang="en-US" sz="1200" dirty="0"/>
              <a:t>/</a:t>
            </a:r>
          </a:p>
        </p:txBody>
      </p:sp>
    </p:spTree>
    <p:extLst>
      <p:ext uri="{BB962C8B-B14F-4D97-AF65-F5344CB8AC3E}">
        <p14:creationId xmlns:p14="http://schemas.microsoft.com/office/powerpoint/2010/main" val="985620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33D199-8EAE-8E4F-8E8F-0FCA33635E5F}"/>
              </a:ext>
            </a:extLst>
          </p:cNvPr>
          <p:cNvSpPr>
            <a:spLocks noGrp="1"/>
          </p:cNvSpPr>
          <p:nvPr>
            <p:ph type="body" sz="quarter" idx="11"/>
          </p:nvPr>
        </p:nvSpPr>
        <p:spPr/>
        <p:txBody>
          <a:bodyPr/>
          <a:lstStyle/>
          <a:p>
            <a:pPr marL="0" indent="0">
              <a:buNone/>
            </a:pPr>
            <a:r>
              <a:rPr lang="en-CA" sz="2600" dirty="0"/>
              <a:t>Write in your journal what it must be like for a baby hearing sound from the womb. What sounds would they not be able to hear because of the muffled barrier of the womb? What sounds would they hear more loudly because of where they are?</a:t>
            </a:r>
          </a:p>
          <a:p>
            <a:endParaRPr lang="en-US" dirty="0"/>
          </a:p>
        </p:txBody>
      </p:sp>
      <p:sp>
        <p:nvSpPr>
          <p:cNvPr id="2" name="Title 1">
            <a:extLst>
              <a:ext uri="{FF2B5EF4-FFF2-40B4-BE49-F238E27FC236}">
                <a16:creationId xmlns:a16="http://schemas.microsoft.com/office/drawing/2014/main" id="{36EBE575-316B-2749-8564-9A97DBCDD6CF}"/>
              </a:ext>
            </a:extLst>
          </p:cNvPr>
          <p:cNvSpPr>
            <a:spLocks noGrp="1"/>
          </p:cNvSpPr>
          <p:nvPr>
            <p:ph type="title"/>
          </p:nvPr>
        </p:nvSpPr>
        <p:spPr/>
        <p:txBody>
          <a:bodyPr/>
          <a:lstStyle/>
          <a:p>
            <a:r>
              <a:rPr lang="en-US" dirty="0"/>
              <a:t>Hearing and the Senses: Exercise #1.14</a:t>
            </a:r>
          </a:p>
        </p:txBody>
      </p:sp>
      <p:pic>
        <p:nvPicPr>
          <p:cNvPr id="5" name="Picture 4">
            <a:extLst>
              <a:ext uri="{FF2B5EF4-FFF2-40B4-BE49-F238E27FC236}">
                <a16:creationId xmlns:a16="http://schemas.microsoft.com/office/drawing/2014/main" id="{C20F8FC0-650C-A64D-84F9-17AE96280FFB}"/>
              </a:ext>
            </a:extLst>
          </p:cNvPr>
          <p:cNvPicPr>
            <a:picLocks noChangeAspect="1"/>
          </p:cNvPicPr>
          <p:nvPr/>
        </p:nvPicPr>
        <p:blipFill>
          <a:blip r:embed="rId2"/>
          <a:stretch>
            <a:fillRect/>
          </a:stretch>
        </p:blipFill>
        <p:spPr>
          <a:xfrm>
            <a:off x="1165393" y="2168186"/>
            <a:ext cx="3022399" cy="2831511"/>
          </a:xfrm>
          <a:prstGeom prst="rect">
            <a:avLst/>
          </a:prstGeom>
        </p:spPr>
      </p:pic>
    </p:spTree>
    <p:extLst>
      <p:ext uri="{BB962C8B-B14F-4D97-AF65-F5344CB8AC3E}">
        <p14:creationId xmlns:p14="http://schemas.microsoft.com/office/powerpoint/2010/main" val="3053779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DB0B0-9B40-1843-B0E7-D5A572E778CF}"/>
              </a:ext>
            </a:extLst>
          </p:cNvPr>
          <p:cNvSpPr>
            <a:spLocks noGrp="1"/>
          </p:cNvSpPr>
          <p:nvPr>
            <p:ph type="body" sz="quarter" idx="10"/>
          </p:nvPr>
        </p:nvSpPr>
        <p:spPr/>
        <p:txBody>
          <a:bodyPr/>
          <a:lstStyle/>
          <a:p>
            <a:r>
              <a:rPr lang="en-US" dirty="0"/>
              <a:t>20 Hz – 20 </a:t>
            </a:r>
            <a:r>
              <a:rPr lang="en-US" dirty="0" err="1"/>
              <a:t>KHz</a:t>
            </a:r>
            <a:endParaRPr lang="en-US" dirty="0"/>
          </a:p>
          <a:p>
            <a:r>
              <a:rPr lang="en-US" dirty="0"/>
              <a:t>Age-Related Hearing Loss:</a:t>
            </a:r>
          </a:p>
          <a:p>
            <a:pPr lvl="1"/>
            <a:r>
              <a:rPr lang="en-US" dirty="0"/>
              <a:t>“Mosquito” tone</a:t>
            </a:r>
          </a:p>
          <a:p>
            <a:r>
              <a:rPr lang="en-US" dirty="0"/>
              <a:t>Tone Generator: *(link)</a:t>
            </a:r>
          </a:p>
        </p:txBody>
      </p:sp>
      <p:sp>
        <p:nvSpPr>
          <p:cNvPr id="2" name="Title 1">
            <a:extLst>
              <a:ext uri="{FF2B5EF4-FFF2-40B4-BE49-F238E27FC236}">
                <a16:creationId xmlns:a16="http://schemas.microsoft.com/office/drawing/2014/main" id="{9FCDB9BC-E4BF-EC4E-A193-8247B1DD497B}"/>
              </a:ext>
            </a:extLst>
          </p:cNvPr>
          <p:cNvSpPr>
            <a:spLocks noGrp="1"/>
          </p:cNvSpPr>
          <p:nvPr>
            <p:ph type="title"/>
          </p:nvPr>
        </p:nvSpPr>
        <p:spPr/>
        <p:txBody>
          <a:bodyPr/>
          <a:lstStyle/>
          <a:p>
            <a:r>
              <a:rPr lang="en-US" dirty="0"/>
              <a:t>HUMAN HEARING ABILITY</a:t>
            </a:r>
          </a:p>
        </p:txBody>
      </p:sp>
      <p:pic>
        <p:nvPicPr>
          <p:cNvPr id="7" name="Picture 6" descr="A picture containing object&#10;&#10;Description automatically generated">
            <a:extLst>
              <a:ext uri="{FF2B5EF4-FFF2-40B4-BE49-F238E27FC236}">
                <a16:creationId xmlns:a16="http://schemas.microsoft.com/office/drawing/2014/main" id="{CB65CD92-24F3-A446-988B-FEBB314245B8}"/>
              </a:ext>
            </a:extLst>
          </p:cNvPr>
          <p:cNvPicPr>
            <a:picLocks noChangeAspect="1"/>
          </p:cNvPicPr>
          <p:nvPr/>
        </p:nvPicPr>
        <p:blipFill>
          <a:blip r:embed="rId2"/>
          <a:stretch>
            <a:fillRect/>
          </a:stretch>
        </p:blipFill>
        <p:spPr>
          <a:xfrm>
            <a:off x="6172202" y="1851776"/>
            <a:ext cx="5327037" cy="4288055"/>
          </a:xfrm>
          <a:prstGeom prst="rect">
            <a:avLst/>
          </a:prstGeom>
        </p:spPr>
      </p:pic>
    </p:spTree>
    <p:extLst>
      <p:ext uri="{BB962C8B-B14F-4D97-AF65-F5344CB8AC3E}">
        <p14:creationId xmlns:p14="http://schemas.microsoft.com/office/powerpoint/2010/main" val="293155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DB0B0-9B40-1843-B0E7-D5A572E778CF}"/>
              </a:ext>
            </a:extLst>
          </p:cNvPr>
          <p:cNvSpPr>
            <a:spLocks noGrp="1"/>
          </p:cNvSpPr>
          <p:nvPr>
            <p:ph type="body" sz="quarter" idx="10"/>
          </p:nvPr>
        </p:nvSpPr>
        <p:spPr/>
        <p:txBody>
          <a:bodyPr/>
          <a:lstStyle/>
          <a:p>
            <a:r>
              <a:rPr lang="en-US" dirty="0"/>
              <a:t>80 dB long-term = damage</a:t>
            </a:r>
          </a:p>
          <a:p>
            <a:r>
              <a:rPr lang="en-US" dirty="0"/>
              <a:t>90 dB short-term damage</a:t>
            </a:r>
          </a:p>
          <a:p>
            <a:r>
              <a:rPr lang="en-US" dirty="0"/>
              <a:t>115 dB very short sound = permanent damage</a:t>
            </a:r>
          </a:p>
        </p:txBody>
      </p:sp>
      <p:sp>
        <p:nvSpPr>
          <p:cNvPr id="2" name="Title 1">
            <a:extLst>
              <a:ext uri="{FF2B5EF4-FFF2-40B4-BE49-F238E27FC236}">
                <a16:creationId xmlns:a16="http://schemas.microsoft.com/office/drawing/2014/main" id="{9FCDB9BC-E4BF-EC4E-A193-8247B1DD497B}"/>
              </a:ext>
            </a:extLst>
          </p:cNvPr>
          <p:cNvSpPr>
            <a:spLocks noGrp="1"/>
          </p:cNvSpPr>
          <p:nvPr>
            <p:ph type="title"/>
          </p:nvPr>
        </p:nvSpPr>
        <p:spPr/>
        <p:txBody>
          <a:bodyPr/>
          <a:lstStyle/>
          <a:p>
            <a:r>
              <a:rPr lang="en-US" dirty="0"/>
              <a:t>HUMAN HEARING ABILITY</a:t>
            </a:r>
          </a:p>
        </p:txBody>
      </p:sp>
      <p:pic>
        <p:nvPicPr>
          <p:cNvPr id="4" name="Picture 3">
            <a:extLst>
              <a:ext uri="{FF2B5EF4-FFF2-40B4-BE49-F238E27FC236}">
                <a16:creationId xmlns:a16="http://schemas.microsoft.com/office/drawing/2014/main" id="{4F7B1D7B-A77E-DD4B-9DDC-E3795AA42D86}"/>
              </a:ext>
            </a:extLst>
          </p:cNvPr>
          <p:cNvPicPr>
            <a:picLocks noChangeAspect="1"/>
          </p:cNvPicPr>
          <p:nvPr/>
        </p:nvPicPr>
        <p:blipFill>
          <a:blip r:embed="rId2"/>
          <a:stretch>
            <a:fillRect/>
          </a:stretch>
        </p:blipFill>
        <p:spPr>
          <a:xfrm>
            <a:off x="7053737" y="365125"/>
            <a:ext cx="4981157" cy="5419855"/>
          </a:xfrm>
          <a:prstGeom prst="rect">
            <a:avLst/>
          </a:prstGeom>
        </p:spPr>
      </p:pic>
      <p:sp>
        <p:nvSpPr>
          <p:cNvPr id="5" name="Rectangle 4" descr="decibel chart&#10;">
            <a:extLst>
              <a:ext uri="{FF2B5EF4-FFF2-40B4-BE49-F238E27FC236}">
                <a16:creationId xmlns:a16="http://schemas.microsoft.com/office/drawing/2014/main" id="{560520C6-2037-C84E-8B65-D32E463AD0BA}"/>
              </a:ext>
            </a:extLst>
          </p:cNvPr>
          <p:cNvSpPr/>
          <p:nvPr/>
        </p:nvSpPr>
        <p:spPr>
          <a:xfrm>
            <a:off x="7053737" y="5784980"/>
            <a:ext cx="3882794" cy="276999"/>
          </a:xfrm>
          <a:prstGeom prst="rect">
            <a:avLst/>
          </a:prstGeom>
        </p:spPr>
        <p:txBody>
          <a:bodyPr wrap="none">
            <a:spAutoFit/>
          </a:bodyPr>
          <a:lstStyle/>
          <a:p>
            <a:r>
              <a:rPr lang="en-US" sz="1200" dirty="0"/>
              <a:t>https://</a:t>
            </a:r>
            <a:r>
              <a:rPr lang="en-US" sz="1200" dirty="0" err="1"/>
              <a:t>boomspeaker.com</a:t>
            </a:r>
            <a:r>
              <a:rPr lang="en-US" sz="1200" dirty="0"/>
              <a:t>/noise-level-chart-</a:t>
            </a:r>
            <a:r>
              <a:rPr lang="en-US" sz="1200" dirty="0" err="1"/>
              <a:t>db</a:t>
            </a:r>
            <a:r>
              <a:rPr lang="en-US" sz="1200" dirty="0"/>
              <a:t>-level-chart/</a:t>
            </a:r>
          </a:p>
        </p:txBody>
      </p:sp>
    </p:spTree>
    <p:extLst>
      <p:ext uri="{BB962C8B-B14F-4D97-AF65-F5344CB8AC3E}">
        <p14:creationId xmlns:p14="http://schemas.microsoft.com/office/powerpoint/2010/main" val="28315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A30C-F4AD-BB42-AE3B-23ACCA97952F}"/>
              </a:ext>
            </a:extLst>
          </p:cNvPr>
          <p:cNvSpPr>
            <a:spLocks noGrp="1"/>
          </p:cNvSpPr>
          <p:nvPr>
            <p:ph type="title"/>
          </p:nvPr>
        </p:nvSpPr>
        <p:spPr/>
        <p:txBody>
          <a:bodyPr/>
          <a:lstStyle/>
          <a:p>
            <a:r>
              <a:rPr lang="en-US" dirty="0"/>
              <a:t>Equal Loudness: Fletcher-Munson Curves</a:t>
            </a:r>
          </a:p>
        </p:txBody>
      </p:sp>
      <p:pic>
        <p:nvPicPr>
          <p:cNvPr id="8" name="Picture 7">
            <a:extLst>
              <a:ext uri="{FF2B5EF4-FFF2-40B4-BE49-F238E27FC236}">
                <a16:creationId xmlns:a16="http://schemas.microsoft.com/office/drawing/2014/main" id="{424E7DAA-7A52-0245-9E35-9522346FED3C}"/>
              </a:ext>
            </a:extLst>
          </p:cNvPr>
          <p:cNvPicPr>
            <a:picLocks noChangeAspect="1"/>
          </p:cNvPicPr>
          <p:nvPr/>
        </p:nvPicPr>
        <p:blipFill>
          <a:blip r:embed="rId2"/>
          <a:stretch>
            <a:fillRect/>
          </a:stretch>
        </p:blipFill>
        <p:spPr>
          <a:xfrm>
            <a:off x="2213811" y="1316901"/>
            <a:ext cx="7232182" cy="5175973"/>
          </a:xfrm>
          <a:prstGeom prst="rect">
            <a:avLst/>
          </a:prstGeom>
        </p:spPr>
      </p:pic>
      <p:sp>
        <p:nvSpPr>
          <p:cNvPr id="9" name="Rectangle 8">
            <a:extLst>
              <a:ext uri="{FF2B5EF4-FFF2-40B4-BE49-F238E27FC236}">
                <a16:creationId xmlns:a16="http://schemas.microsoft.com/office/drawing/2014/main" id="{2954167C-1174-C44C-B56B-37D81ADAC815}"/>
              </a:ext>
            </a:extLst>
          </p:cNvPr>
          <p:cNvSpPr/>
          <p:nvPr/>
        </p:nvSpPr>
        <p:spPr>
          <a:xfrm>
            <a:off x="7995385" y="6354375"/>
            <a:ext cx="6096000" cy="276999"/>
          </a:xfrm>
          <a:prstGeom prst="rect">
            <a:avLst/>
          </a:prstGeom>
        </p:spPr>
        <p:txBody>
          <a:bodyPr>
            <a:spAutoFit/>
          </a:bodyPr>
          <a:lstStyle/>
          <a:p>
            <a:r>
              <a:rPr lang="en-US" sz="1200" dirty="0"/>
              <a:t>https://</a:t>
            </a:r>
            <a:r>
              <a:rPr lang="en-US" sz="1200" dirty="0" err="1"/>
              <a:t>www.kmuw.org</a:t>
            </a:r>
            <a:r>
              <a:rPr lang="en-US" sz="1200" dirty="0"/>
              <a:t>/post/loudness-and-fletcher-</a:t>
            </a:r>
            <a:r>
              <a:rPr lang="en-US" sz="1200" dirty="0" err="1"/>
              <a:t>munson</a:t>
            </a:r>
            <a:r>
              <a:rPr lang="en-US" sz="1200" dirty="0"/>
              <a:t>-curve</a:t>
            </a:r>
          </a:p>
        </p:txBody>
      </p:sp>
    </p:spTree>
    <p:extLst>
      <p:ext uri="{BB962C8B-B14F-4D97-AF65-F5344CB8AC3E}">
        <p14:creationId xmlns:p14="http://schemas.microsoft.com/office/powerpoint/2010/main" val="2707692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56F647-B0A2-444C-B984-BE90FB2D829D}"/>
              </a:ext>
            </a:extLst>
          </p:cNvPr>
          <p:cNvSpPr>
            <a:spLocks noGrp="1"/>
          </p:cNvSpPr>
          <p:nvPr>
            <p:ph type="body" sz="quarter" idx="11"/>
          </p:nvPr>
        </p:nvSpPr>
        <p:spPr/>
        <p:txBody>
          <a:bodyPr/>
          <a:lstStyle/>
          <a:p>
            <a:pPr marL="457200" lvl="1" indent="0">
              <a:buNone/>
            </a:pPr>
            <a:r>
              <a:rPr lang="en-US" dirty="0"/>
              <a:t>Noise</a:t>
            </a:r>
          </a:p>
          <a:p>
            <a:pPr marL="457200" lvl="1" indent="0">
              <a:buNone/>
            </a:pPr>
            <a:r>
              <a:rPr lang="en-US" dirty="0"/>
              <a:t>Cotton buds</a:t>
            </a:r>
          </a:p>
          <a:p>
            <a:pPr marL="457200" lvl="1" indent="0">
              <a:buNone/>
            </a:pPr>
            <a:r>
              <a:rPr lang="en-US" dirty="0"/>
              <a:t>Cold</a:t>
            </a:r>
          </a:p>
          <a:p>
            <a:pPr marL="457200" lvl="1" indent="0">
              <a:buNone/>
            </a:pPr>
            <a:r>
              <a:rPr lang="en-US" dirty="0"/>
              <a:t>Medications</a:t>
            </a:r>
          </a:p>
          <a:p>
            <a:pPr marL="457200" lvl="1" indent="0">
              <a:buNone/>
            </a:pPr>
            <a:endParaRPr lang="en-US" dirty="0"/>
          </a:p>
          <a:p>
            <a:pPr marL="457200" lvl="1" indent="0">
              <a:buNone/>
            </a:pPr>
            <a:endParaRPr lang="en-US" dirty="0"/>
          </a:p>
          <a:p>
            <a:pPr marL="457200" lvl="1" indent="0">
              <a:buNone/>
            </a:pPr>
            <a:r>
              <a:rPr lang="en-US" sz="3000" dirty="0"/>
              <a:t>Tinnitus = sign of damage</a:t>
            </a:r>
          </a:p>
          <a:p>
            <a:endParaRPr lang="en-US" dirty="0"/>
          </a:p>
        </p:txBody>
      </p:sp>
      <p:sp>
        <p:nvSpPr>
          <p:cNvPr id="2" name="Title 1">
            <a:extLst>
              <a:ext uri="{FF2B5EF4-FFF2-40B4-BE49-F238E27FC236}">
                <a16:creationId xmlns:a16="http://schemas.microsoft.com/office/drawing/2014/main" id="{626913FD-0842-E146-8EEC-2C3B56010C5F}"/>
              </a:ext>
            </a:extLst>
          </p:cNvPr>
          <p:cNvSpPr>
            <a:spLocks noGrp="1"/>
          </p:cNvSpPr>
          <p:nvPr>
            <p:ph type="title"/>
          </p:nvPr>
        </p:nvSpPr>
        <p:spPr>
          <a:prstGeom prst="rect">
            <a:avLst/>
          </a:prstGeom>
        </p:spPr>
        <p:txBody>
          <a:bodyPr/>
          <a:lstStyle/>
          <a:p>
            <a:r>
              <a:rPr lang="en-US" dirty="0"/>
              <a:t>Protect Your Hearing</a:t>
            </a:r>
          </a:p>
        </p:txBody>
      </p:sp>
      <p:pic>
        <p:nvPicPr>
          <p:cNvPr id="9" name="Graphic 8" descr="Close">
            <a:extLst>
              <a:ext uri="{FF2B5EF4-FFF2-40B4-BE49-F238E27FC236}">
                <a16:creationId xmlns:a16="http://schemas.microsoft.com/office/drawing/2014/main" id="{5D9C5DF2-6076-EA45-A0DB-0258D3CC3D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7924" y="2080597"/>
            <a:ext cx="387417" cy="387417"/>
          </a:xfrm>
          <a:prstGeom prst="rect">
            <a:avLst/>
          </a:prstGeom>
        </p:spPr>
      </p:pic>
      <p:pic>
        <p:nvPicPr>
          <p:cNvPr id="10" name="Graphic 9" descr="Close">
            <a:extLst>
              <a:ext uri="{FF2B5EF4-FFF2-40B4-BE49-F238E27FC236}">
                <a16:creationId xmlns:a16="http://schemas.microsoft.com/office/drawing/2014/main" id="{15BFA227-9F4E-3945-8E59-E696E0201F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7924" y="2468014"/>
            <a:ext cx="387417" cy="387417"/>
          </a:xfrm>
          <a:prstGeom prst="rect">
            <a:avLst/>
          </a:prstGeom>
        </p:spPr>
      </p:pic>
      <p:pic>
        <p:nvPicPr>
          <p:cNvPr id="11" name="Graphic 10" descr="Close">
            <a:extLst>
              <a:ext uri="{FF2B5EF4-FFF2-40B4-BE49-F238E27FC236}">
                <a16:creationId xmlns:a16="http://schemas.microsoft.com/office/drawing/2014/main" id="{9432FF6E-01C7-DA48-87F8-59BC7F11E5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7924" y="2855431"/>
            <a:ext cx="387417" cy="387417"/>
          </a:xfrm>
          <a:prstGeom prst="rect">
            <a:avLst/>
          </a:prstGeom>
        </p:spPr>
      </p:pic>
      <p:pic>
        <p:nvPicPr>
          <p:cNvPr id="12" name="Graphic 11" descr="Close">
            <a:extLst>
              <a:ext uri="{FF2B5EF4-FFF2-40B4-BE49-F238E27FC236}">
                <a16:creationId xmlns:a16="http://schemas.microsoft.com/office/drawing/2014/main" id="{B460A19E-9FBD-1F4C-8A0C-6192350FB4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7924" y="3242848"/>
            <a:ext cx="387417" cy="387417"/>
          </a:xfrm>
          <a:prstGeom prst="rect">
            <a:avLst/>
          </a:prstGeom>
        </p:spPr>
      </p:pic>
      <p:pic>
        <p:nvPicPr>
          <p:cNvPr id="14" name="Picture 13" descr="A close up of a logo&#10;&#10;Description automatically generated">
            <a:extLst>
              <a:ext uri="{FF2B5EF4-FFF2-40B4-BE49-F238E27FC236}">
                <a16:creationId xmlns:a16="http://schemas.microsoft.com/office/drawing/2014/main" id="{87A2C272-2524-B943-BD5B-52271BD6B684}"/>
              </a:ext>
            </a:extLst>
          </p:cNvPr>
          <p:cNvPicPr>
            <a:picLocks noChangeAspect="1"/>
          </p:cNvPicPr>
          <p:nvPr/>
        </p:nvPicPr>
        <p:blipFill>
          <a:blip r:embed="rId4"/>
          <a:stretch>
            <a:fillRect/>
          </a:stretch>
        </p:blipFill>
        <p:spPr>
          <a:xfrm>
            <a:off x="2143917" y="2019333"/>
            <a:ext cx="2831342" cy="3988234"/>
          </a:xfrm>
          <a:prstGeom prst="rect">
            <a:avLst/>
          </a:prstGeom>
        </p:spPr>
      </p:pic>
    </p:spTree>
    <p:extLst>
      <p:ext uri="{BB962C8B-B14F-4D97-AF65-F5344CB8AC3E}">
        <p14:creationId xmlns:p14="http://schemas.microsoft.com/office/powerpoint/2010/main" val="2405242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886E-43EF-F74B-9226-8FC5DA39C765}"/>
              </a:ext>
            </a:extLst>
          </p:cNvPr>
          <p:cNvSpPr>
            <a:spLocks noGrp="1"/>
          </p:cNvSpPr>
          <p:nvPr>
            <p:ph type="title"/>
          </p:nvPr>
        </p:nvSpPr>
        <p:spPr/>
        <p:txBody>
          <a:bodyPr/>
          <a:lstStyle/>
          <a:p>
            <a:r>
              <a:rPr lang="en-US" dirty="0"/>
              <a:t>HEADPHONES: In-ear and earbuds</a:t>
            </a:r>
          </a:p>
        </p:txBody>
      </p:sp>
      <p:sp>
        <p:nvSpPr>
          <p:cNvPr id="4" name="Content Placeholder 3">
            <a:extLst>
              <a:ext uri="{FF2B5EF4-FFF2-40B4-BE49-F238E27FC236}">
                <a16:creationId xmlns:a16="http://schemas.microsoft.com/office/drawing/2014/main" id="{E85E03F2-553A-D94B-877B-FD28104E0F82}"/>
              </a:ext>
            </a:extLst>
          </p:cNvPr>
          <p:cNvSpPr>
            <a:spLocks noGrp="1"/>
          </p:cNvSpPr>
          <p:nvPr>
            <p:ph sz="half" idx="4294967295"/>
          </p:nvPr>
        </p:nvSpPr>
        <p:spPr>
          <a:xfrm>
            <a:off x="6096000" y="1878013"/>
            <a:ext cx="6096000" cy="955675"/>
          </a:xfrm>
          <a:prstGeom prst="rect">
            <a:avLst/>
          </a:prstGeom>
        </p:spPr>
        <p:txBody>
          <a:bodyPr>
            <a:normAutofit lnSpcReduction="10000"/>
          </a:bodyPr>
          <a:lstStyle/>
          <a:p>
            <a:pPr marL="0" indent="0">
              <a:buNone/>
            </a:pPr>
            <a:r>
              <a:rPr lang="en-US" dirty="0"/>
              <a:t>convenient, cheap</a:t>
            </a:r>
          </a:p>
          <a:p>
            <a:pPr marL="0" indent="0">
              <a:buNone/>
            </a:pPr>
            <a:r>
              <a:rPr lang="en-US" dirty="0"/>
              <a:t>Poor comfort, poor bass response </a:t>
            </a:r>
          </a:p>
        </p:txBody>
      </p:sp>
      <p:pic>
        <p:nvPicPr>
          <p:cNvPr id="5" name="Picture 4">
            <a:extLst>
              <a:ext uri="{FF2B5EF4-FFF2-40B4-BE49-F238E27FC236}">
                <a16:creationId xmlns:a16="http://schemas.microsoft.com/office/drawing/2014/main" id="{6FCF3093-CEDD-6B40-8DE1-6B6B8328DD64}"/>
              </a:ext>
            </a:extLst>
          </p:cNvPr>
          <p:cNvPicPr>
            <a:picLocks noChangeAspect="1"/>
          </p:cNvPicPr>
          <p:nvPr/>
        </p:nvPicPr>
        <p:blipFill>
          <a:blip r:embed="rId2"/>
          <a:stretch>
            <a:fillRect/>
          </a:stretch>
        </p:blipFill>
        <p:spPr>
          <a:xfrm>
            <a:off x="203735" y="1822062"/>
            <a:ext cx="3682465" cy="3682465"/>
          </a:xfrm>
          <a:prstGeom prst="rect">
            <a:avLst/>
          </a:prstGeom>
        </p:spPr>
      </p:pic>
      <p:sp>
        <p:nvSpPr>
          <p:cNvPr id="6" name="Rectangle 5">
            <a:extLst>
              <a:ext uri="{FF2B5EF4-FFF2-40B4-BE49-F238E27FC236}">
                <a16:creationId xmlns:a16="http://schemas.microsoft.com/office/drawing/2014/main" id="{EF96409F-ACB9-5E42-BE11-2E77D7F15B2F}"/>
              </a:ext>
            </a:extLst>
          </p:cNvPr>
          <p:cNvSpPr/>
          <p:nvPr/>
        </p:nvSpPr>
        <p:spPr>
          <a:xfrm>
            <a:off x="125931" y="5519262"/>
            <a:ext cx="6096000" cy="276999"/>
          </a:xfrm>
          <a:prstGeom prst="rect">
            <a:avLst/>
          </a:prstGeom>
        </p:spPr>
        <p:txBody>
          <a:bodyPr>
            <a:spAutoFit/>
          </a:bodyPr>
          <a:lstStyle/>
          <a:p>
            <a:r>
              <a:rPr lang="en-US" sz="1200" dirty="0"/>
              <a:t>https://</a:t>
            </a:r>
            <a:r>
              <a:rPr lang="en-US" sz="1200" dirty="0" err="1"/>
              <a:t>www.koss.com</a:t>
            </a:r>
            <a:endParaRPr lang="en-US" sz="1200" dirty="0"/>
          </a:p>
        </p:txBody>
      </p:sp>
      <p:pic>
        <p:nvPicPr>
          <p:cNvPr id="8" name="Graphic 7" descr="Close">
            <a:extLst>
              <a:ext uri="{FF2B5EF4-FFF2-40B4-BE49-F238E27FC236}">
                <a16:creationId xmlns:a16="http://schemas.microsoft.com/office/drawing/2014/main" id="{3248C68A-F94C-4841-A5A3-2955C030A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5795" y="2304561"/>
            <a:ext cx="656924" cy="656924"/>
          </a:xfrm>
          <a:prstGeom prst="rect">
            <a:avLst/>
          </a:prstGeom>
        </p:spPr>
      </p:pic>
      <p:pic>
        <p:nvPicPr>
          <p:cNvPr id="10" name="Picture 9" descr="A close up of a map&#10;&#10;Description automatically generated">
            <a:extLst>
              <a:ext uri="{FF2B5EF4-FFF2-40B4-BE49-F238E27FC236}">
                <a16:creationId xmlns:a16="http://schemas.microsoft.com/office/drawing/2014/main" id="{E85DC4BB-78D9-FB4C-A9C7-F7BA5F2955B8}"/>
              </a:ext>
            </a:extLst>
          </p:cNvPr>
          <p:cNvPicPr>
            <a:picLocks noChangeAspect="1"/>
          </p:cNvPicPr>
          <p:nvPr/>
        </p:nvPicPr>
        <p:blipFill>
          <a:blip r:embed="rId5"/>
          <a:stretch>
            <a:fillRect/>
          </a:stretch>
        </p:blipFill>
        <p:spPr>
          <a:xfrm>
            <a:off x="4787274" y="3183407"/>
            <a:ext cx="6959065" cy="3352794"/>
          </a:xfrm>
          <a:prstGeom prst="rect">
            <a:avLst/>
          </a:prstGeom>
        </p:spPr>
      </p:pic>
      <p:sp>
        <p:nvSpPr>
          <p:cNvPr id="3" name="TextBox 2">
            <a:extLst>
              <a:ext uri="{FF2B5EF4-FFF2-40B4-BE49-F238E27FC236}">
                <a16:creationId xmlns:a16="http://schemas.microsoft.com/office/drawing/2014/main" id="{DF245BF8-2120-3F45-B9FD-FD150CDA7D0D}"/>
              </a:ext>
            </a:extLst>
          </p:cNvPr>
          <p:cNvSpPr txBox="1"/>
          <p:nvPr/>
        </p:nvSpPr>
        <p:spPr>
          <a:xfrm>
            <a:off x="4718383" y="2925816"/>
            <a:ext cx="5365828" cy="369332"/>
          </a:xfrm>
          <a:prstGeom prst="rect">
            <a:avLst/>
          </a:prstGeom>
          <a:noFill/>
        </p:spPr>
        <p:txBody>
          <a:bodyPr wrap="none" rtlCol="0">
            <a:spAutoFit/>
          </a:bodyPr>
          <a:lstStyle/>
          <a:p>
            <a:r>
              <a:rPr lang="en-US" dirty="0"/>
              <a:t>iPod earphone frequency response chart via </a:t>
            </a:r>
            <a:r>
              <a:rPr lang="en-US" dirty="0" err="1"/>
              <a:t>rtings.com</a:t>
            </a:r>
            <a:endParaRPr lang="en-US" dirty="0"/>
          </a:p>
        </p:txBody>
      </p:sp>
      <p:pic>
        <p:nvPicPr>
          <p:cNvPr id="9" name="Graphic 8" descr="Checkmark">
            <a:extLst>
              <a:ext uri="{FF2B5EF4-FFF2-40B4-BE49-F238E27FC236}">
                <a16:creationId xmlns:a16="http://schemas.microsoft.com/office/drawing/2014/main" id="{2703BC04-F018-E741-BCAB-711E3B6807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7274" y="1677236"/>
            <a:ext cx="715445" cy="715445"/>
          </a:xfrm>
          <a:prstGeom prst="rect">
            <a:avLst/>
          </a:prstGeom>
        </p:spPr>
      </p:pic>
    </p:spTree>
    <p:extLst>
      <p:ext uri="{BB962C8B-B14F-4D97-AF65-F5344CB8AC3E}">
        <p14:creationId xmlns:p14="http://schemas.microsoft.com/office/powerpoint/2010/main" val="383363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886E-43EF-F74B-9226-8FC5DA39C765}"/>
              </a:ext>
            </a:extLst>
          </p:cNvPr>
          <p:cNvSpPr>
            <a:spLocks noGrp="1"/>
          </p:cNvSpPr>
          <p:nvPr>
            <p:ph type="title"/>
          </p:nvPr>
        </p:nvSpPr>
        <p:spPr/>
        <p:txBody>
          <a:bodyPr/>
          <a:lstStyle/>
          <a:p>
            <a:r>
              <a:rPr lang="en-US" dirty="0"/>
              <a:t>HEADPHONES: On-Ear</a:t>
            </a:r>
          </a:p>
        </p:txBody>
      </p:sp>
      <p:sp>
        <p:nvSpPr>
          <p:cNvPr id="4" name="Content Placeholder 3">
            <a:extLst>
              <a:ext uri="{FF2B5EF4-FFF2-40B4-BE49-F238E27FC236}">
                <a16:creationId xmlns:a16="http://schemas.microsoft.com/office/drawing/2014/main" id="{E85E03F2-553A-D94B-877B-FD28104E0F82}"/>
              </a:ext>
            </a:extLst>
          </p:cNvPr>
          <p:cNvSpPr>
            <a:spLocks noGrp="1"/>
          </p:cNvSpPr>
          <p:nvPr>
            <p:ph sz="half" idx="4294967295"/>
          </p:nvPr>
        </p:nvSpPr>
        <p:spPr>
          <a:xfrm>
            <a:off x="5837238" y="1598613"/>
            <a:ext cx="6354762" cy="1038225"/>
          </a:xfrm>
          <a:prstGeom prst="rect">
            <a:avLst/>
          </a:prstGeom>
        </p:spPr>
        <p:txBody>
          <a:bodyPr>
            <a:normAutofit/>
          </a:bodyPr>
          <a:lstStyle/>
          <a:p>
            <a:pPr marL="0" indent="0">
              <a:buNone/>
            </a:pPr>
            <a:r>
              <a:rPr lang="en-US" dirty="0"/>
              <a:t>cost-effective, light/compact, portable</a:t>
            </a:r>
          </a:p>
          <a:p>
            <a:pPr marL="0" indent="0">
              <a:buNone/>
            </a:pPr>
            <a:r>
              <a:rPr lang="en-US" dirty="0"/>
              <a:t>Slightly less bass </a:t>
            </a:r>
          </a:p>
        </p:txBody>
      </p:sp>
      <p:sp>
        <p:nvSpPr>
          <p:cNvPr id="6" name="Rectangle 5">
            <a:extLst>
              <a:ext uri="{FF2B5EF4-FFF2-40B4-BE49-F238E27FC236}">
                <a16:creationId xmlns:a16="http://schemas.microsoft.com/office/drawing/2014/main" id="{EF96409F-ACB9-5E42-BE11-2E77D7F15B2F}"/>
              </a:ext>
            </a:extLst>
          </p:cNvPr>
          <p:cNvSpPr/>
          <p:nvPr/>
        </p:nvSpPr>
        <p:spPr>
          <a:xfrm>
            <a:off x="838199" y="5098663"/>
            <a:ext cx="3084096" cy="276999"/>
          </a:xfrm>
          <a:prstGeom prst="rect">
            <a:avLst/>
          </a:prstGeom>
        </p:spPr>
        <p:txBody>
          <a:bodyPr wrap="square">
            <a:spAutoFit/>
          </a:bodyPr>
          <a:lstStyle/>
          <a:p>
            <a:r>
              <a:rPr lang="en-US" sz="1200" dirty="0"/>
              <a:t>https://</a:t>
            </a:r>
            <a:r>
              <a:rPr lang="en-US" sz="1200" dirty="0" err="1"/>
              <a:t>eu.audiotechnica.com</a:t>
            </a:r>
            <a:endParaRPr lang="en-US" sz="1200" dirty="0"/>
          </a:p>
        </p:txBody>
      </p:sp>
      <p:pic>
        <p:nvPicPr>
          <p:cNvPr id="7" name="Graphic 6" descr="Checkmark">
            <a:extLst>
              <a:ext uri="{FF2B5EF4-FFF2-40B4-BE49-F238E27FC236}">
                <a16:creationId xmlns:a16="http://schemas.microsoft.com/office/drawing/2014/main" id="{F3E125C2-8A0E-1B4A-A28A-8C90DA0399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6955" y="1476969"/>
            <a:ext cx="715445" cy="715445"/>
          </a:xfrm>
          <a:prstGeom prst="rect">
            <a:avLst/>
          </a:prstGeom>
        </p:spPr>
      </p:pic>
      <p:pic>
        <p:nvPicPr>
          <p:cNvPr id="8" name="Graphic 7" descr="Close">
            <a:extLst>
              <a:ext uri="{FF2B5EF4-FFF2-40B4-BE49-F238E27FC236}">
                <a16:creationId xmlns:a16="http://schemas.microsoft.com/office/drawing/2014/main" id="{D8E1E426-92A0-4A41-87D4-1D09EC299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5284" y="2117538"/>
            <a:ext cx="578785" cy="578785"/>
          </a:xfrm>
          <a:prstGeom prst="rect">
            <a:avLst/>
          </a:prstGeom>
        </p:spPr>
      </p:pic>
      <p:pic>
        <p:nvPicPr>
          <p:cNvPr id="3" name="Picture 2">
            <a:extLst>
              <a:ext uri="{FF2B5EF4-FFF2-40B4-BE49-F238E27FC236}">
                <a16:creationId xmlns:a16="http://schemas.microsoft.com/office/drawing/2014/main" id="{B15A4ACD-DC34-154F-A942-63BC007D2FF1}"/>
              </a:ext>
            </a:extLst>
          </p:cNvPr>
          <p:cNvPicPr>
            <a:picLocks noChangeAspect="1"/>
          </p:cNvPicPr>
          <p:nvPr/>
        </p:nvPicPr>
        <p:blipFill>
          <a:blip r:embed="rId6"/>
          <a:stretch>
            <a:fillRect/>
          </a:stretch>
        </p:blipFill>
        <p:spPr>
          <a:xfrm>
            <a:off x="838199" y="1609907"/>
            <a:ext cx="3204411" cy="3204411"/>
          </a:xfrm>
          <a:prstGeom prst="rect">
            <a:avLst/>
          </a:prstGeom>
        </p:spPr>
      </p:pic>
      <p:pic>
        <p:nvPicPr>
          <p:cNvPr id="10" name="Picture 9" descr="Frequency response chart AT M60x">
            <a:extLst>
              <a:ext uri="{FF2B5EF4-FFF2-40B4-BE49-F238E27FC236}">
                <a16:creationId xmlns:a16="http://schemas.microsoft.com/office/drawing/2014/main" id="{52E78AE4-DD15-9F43-9CFC-DBB5C8638A0D}"/>
              </a:ext>
            </a:extLst>
          </p:cNvPr>
          <p:cNvPicPr>
            <a:picLocks noChangeAspect="1"/>
          </p:cNvPicPr>
          <p:nvPr/>
        </p:nvPicPr>
        <p:blipFill>
          <a:blip r:embed="rId7"/>
          <a:stretch>
            <a:fillRect/>
          </a:stretch>
        </p:blipFill>
        <p:spPr>
          <a:xfrm>
            <a:off x="5274235" y="2696323"/>
            <a:ext cx="6354838" cy="3805640"/>
          </a:xfrm>
          <a:prstGeom prst="rect">
            <a:avLst/>
          </a:prstGeom>
        </p:spPr>
      </p:pic>
      <p:sp>
        <p:nvSpPr>
          <p:cNvPr id="11" name="Rectangle 10">
            <a:extLst>
              <a:ext uri="{FF2B5EF4-FFF2-40B4-BE49-F238E27FC236}">
                <a16:creationId xmlns:a16="http://schemas.microsoft.com/office/drawing/2014/main" id="{26E847FB-135F-C941-A635-D07E9E83D7CB}"/>
              </a:ext>
            </a:extLst>
          </p:cNvPr>
          <p:cNvSpPr/>
          <p:nvPr/>
        </p:nvSpPr>
        <p:spPr>
          <a:xfrm>
            <a:off x="5626073" y="3092890"/>
            <a:ext cx="5651162" cy="646331"/>
          </a:xfrm>
          <a:prstGeom prst="rect">
            <a:avLst/>
          </a:prstGeom>
        </p:spPr>
        <p:txBody>
          <a:bodyPr wrap="none">
            <a:spAutoFit/>
          </a:bodyPr>
          <a:lstStyle/>
          <a:p>
            <a:r>
              <a:rPr lang="en-CA" dirty="0">
                <a:solidFill>
                  <a:srgbClr val="434343"/>
                </a:solidFill>
                <a:latin typeface="Open Sans" panose="020B0806030504020204" pitchFamily="34" charset="0"/>
              </a:rPr>
              <a:t>Frequency response—Audio </a:t>
            </a:r>
            <a:r>
              <a:rPr lang="en-CA" dirty="0" err="1">
                <a:solidFill>
                  <a:srgbClr val="434343"/>
                </a:solidFill>
                <a:latin typeface="Open Sans" panose="020B0806030504020204" pitchFamily="34" charset="0"/>
              </a:rPr>
              <a:t>Technica</a:t>
            </a:r>
            <a:r>
              <a:rPr lang="en-CA" dirty="0">
                <a:solidFill>
                  <a:srgbClr val="434343"/>
                </a:solidFill>
                <a:latin typeface="Open Sans" panose="020B0806030504020204" pitchFamily="34" charset="0"/>
              </a:rPr>
              <a:t> ATH-M60x</a:t>
            </a:r>
          </a:p>
          <a:p>
            <a:r>
              <a:rPr lang="en-CA" dirty="0">
                <a:solidFill>
                  <a:srgbClr val="434343"/>
                </a:solidFill>
                <a:latin typeface="Open Sans" panose="020B0806030504020204" pitchFamily="34" charset="0"/>
              </a:rPr>
              <a:t>Via </a:t>
            </a:r>
            <a:r>
              <a:rPr lang="en-CA" dirty="0" err="1">
                <a:solidFill>
                  <a:srgbClr val="434343"/>
                </a:solidFill>
                <a:latin typeface="Open Sans" panose="020B0806030504020204" pitchFamily="34" charset="0"/>
              </a:rPr>
              <a:t>rtings.com</a:t>
            </a:r>
            <a:endParaRPr lang="en-US" dirty="0"/>
          </a:p>
        </p:txBody>
      </p:sp>
    </p:spTree>
    <p:extLst>
      <p:ext uri="{BB962C8B-B14F-4D97-AF65-F5344CB8AC3E}">
        <p14:creationId xmlns:p14="http://schemas.microsoft.com/office/powerpoint/2010/main" val="2797092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requency response AKG Q701&#10;">
            <a:extLst>
              <a:ext uri="{FF2B5EF4-FFF2-40B4-BE49-F238E27FC236}">
                <a16:creationId xmlns:a16="http://schemas.microsoft.com/office/drawing/2014/main" id="{B072EBEE-2E7C-384B-B816-D9B98016A4D3}"/>
              </a:ext>
            </a:extLst>
          </p:cNvPr>
          <p:cNvPicPr>
            <a:picLocks noChangeAspect="1"/>
          </p:cNvPicPr>
          <p:nvPr/>
        </p:nvPicPr>
        <p:blipFill>
          <a:blip r:embed="rId2"/>
          <a:stretch>
            <a:fillRect/>
          </a:stretch>
        </p:blipFill>
        <p:spPr>
          <a:xfrm>
            <a:off x="5046474" y="2948250"/>
            <a:ext cx="6264716" cy="3675396"/>
          </a:xfrm>
          <a:prstGeom prst="rect">
            <a:avLst/>
          </a:prstGeom>
        </p:spPr>
      </p:pic>
      <p:sp>
        <p:nvSpPr>
          <p:cNvPr id="2" name="Title 1">
            <a:extLst>
              <a:ext uri="{FF2B5EF4-FFF2-40B4-BE49-F238E27FC236}">
                <a16:creationId xmlns:a16="http://schemas.microsoft.com/office/drawing/2014/main" id="{23E6886E-43EF-F74B-9226-8FC5DA39C765}"/>
              </a:ext>
            </a:extLst>
          </p:cNvPr>
          <p:cNvSpPr>
            <a:spLocks noGrp="1"/>
          </p:cNvSpPr>
          <p:nvPr>
            <p:ph type="title"/>
          </p:nvPr>
        </p:nvSpPr>
        <p:spPr/>
        <p:txBody>
          <a:bodyPr/>
          <a:lstStyle/>
          <a:p>
            <a:r>
              <a:rPr lang="en-US" dirty="0"/>
              <a:t>HEADPHONES: Over-Ear</a:t>
            </a:r>
          </a:p>
        </p:txBody>
      </p:sp>
      <p:sp>
        <p:nvSpPr>
          <p:cNvPr id="4" name="Content Placeholder 3">
            <a:extLst>
              <a:ext uri="{FF2B5EF4-FFF2-40B4-BE49-F238E27FC236}">
                <a16:creationId xmlns:a16="http://schemas.microsoft.com/office/drawing/2014/main" id="{E85E03F2-553A-D94B-877B-FD28104E0F82}"/>
              </a:ext>
            </a:extLst>
          </p:cNvPr>
          <p:cNvSpPr>
            <a:spLocks noGrp="1"/>
          </p:cNvSpPr>
          <p:nvPr>
            <p:ph sz="half" idx="4294967295"/>
          </p:nvPr>
        </p:nvSpPr>
        <p:spPr>
          <a:xfrm>
            <a:off x="5943600" y="1828800"/>
            <a:ext cx="6248400" cy="1038225"/>
          </a:xfrm>
          <a:prstGeom prst="rect">
            <a:avLst/>
          </a:prstGeom>
        </p:spPr>
        <p:txBody>
          <a:bodyPr>
            <a:normAutofit/>
          </a:bodyPr>
          <a:lstStyle/>
          <a:p>
            <a:pPr marL="0" indent="0">
              <a:buNone/>
            </a:pPr>
            <a:r>
              <a:rPr lang="en-US" dirty="0"/>
              <a:t>Best sound for monitoring, comfortable</a:t>
            </a:r>
          </a:p>
          <a:p>
            <a:pPr marL="0" indent="0">
              <a:buNone/>
            </a:pPr>
            <a:r>
              <a:rPr lang="en-US" dirty="0"/>
              <a:t> bulky, more sound leakage</a:t>
            </a:r>
          </a:p>
        </p:txBody>
      </p:sp>
      <p:sp>
        <p:nvSpPr>
          <p:cNvPr id="6" name="Rectangle 5">
            <a:extLst>
              <a:ext uri="{FF2B5EF4-FFF2-40B4-BE49-F238E27FC236}">
                <a16:creationId xmlns:a16="http://schemas.microsoft.com/office/drawing/2014/main" id="{EF96409F-ACB9-5E42-BE11-2E77D7F15B2F}"/>
              </a:ext>
            </a:extLst>
          </p:cNvPr>
          <p:cNvSpPr/>
          <p:nvPr/>
        </p:nvSpPr>
        <p:spPr>
          <a:xfrm>
            <a:off x="1279596" y="5538557"/>
            <a:ext cx="3084096" cy="276999"/>
          </a:xfrm>
          <a:prstGeom prst="rect">
            <a:avLst/>
          </a:prstGeom>
        </p:spPr>
        <p:txBody>
          <a:bodyPr wrap="square">
            <a:spAutoFit/>
          </a:bodyPr>
          <a:lstStyle/>
          <a:p>
            <a:r>
              <a:rPr lang="en-US" sz="1200" dirty="0"/>
              <a:t>https://</a:t>
            </a:r>
            <a:r>
              <a:rPr lang="en-US" sz="1200" dirty="0" err="1"/>
              <a:t>www.akg.com</a:t>
            </a:r>
            <a:endParaRPr lang="en-US" sz="1200" dirty="0"/>
          </a:p>
        </p:txBody>
      </p:sp>
      <p:pic>
        <p:nvPicPr>
          <p:cNvPr id="7" name="Graphic 6" descr="Checkmark">
            <a:extLst>
              <a:ext uri="{FF2B5EF4-FFF2-40B4-BE49-F238E27FC236}">
                <a16:creationId xmlns:a16="http://schemas.microsoft.com/office/drawing/2014/main" id="{F3E125C2-8A0E-1B4A-A28A-8C90DA039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008" y="1728896"/>
            <a:ext cx="715445" cy="715445"/>
          </a:xfrm>
          <a:prstGeom prst="rect">
            <a:avLst/>
          </a:prstGeom>
        </p:spPr>
      </p:pic>
      <p:pic>
        <p:nvPicPr>
          <p:cNvPr id="8" name="Graphic 7" descr="Close">
            <a:extLst>
              <a:ext uri="{FF2B5EF4-FFF2-40B4-BE49-F238E27FC236}">
                <a16:creationId xmlns:a16="http://schemas.microsoft.com/office/drawing/2014/main" id="{D8E1E426-92A0-4A41-87D4-1D09EC299B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3337" y="2369465"/>
            <a:ext cx="578785" cy="578785"/>
          </a:xfrm>
          <a:prstGeom prst="rect">
            <a:avLst/>
          </a:prstGeom>
        </p:spPr>
      </p:pic>
      <p:sp>
        <p:nvSpPr>
          <p:cNvPr id="11" name="Rectangle 10">
            <a:extLst>
              <a:ext uri="{FF2B5EF4-FFF2-40B4-BE49-F238E27FC236}">
                <a16:creationId xmlns:a16="http://schemas.microsoft.com/office/drawing/2014/main" id="{26E847FB-135F-C941-A635-D07E9E83D7CB}"/>
              </a:ext>
            </a:extLst>
          </p:cNvPr>
          <p:cNvSpPr/>
          <p:nvPr/>
        </p:nvSpPr>
        <p:spPr>
          <a:xfrm>
            <a:off x="5444126" y="3344817"/>
            <a:ext cx="3830472" cy="646331"/>
          </a:xfrm>
          <a:prstGeom prst="rect">
            <a:avLst/>
          </a:prstGeom>
        </p:spPr>
        <p:txBody>
          <a:bodyPr wrap="none">
            <a:spAutoFit/>
          </a:bodyPr>
          <a:lstStyle/>
          <a:p>
            <a:r>
              <a:rPr lang="en-CA" dirty="0">
                <a:solidFill>
                  <a:srgbClr val="434343"/>
                </a:solidFill>
                <a:latin typeface="Open Sans" panose="020B0806030504020204" pitchFamily="34" charset="0"/>
              </a:rPr>
              <a:t>Frequency response—AKG Q701</a:t>
            </a:r>
          </a:p>
          <a:p>
            <a:r>
              <a:rPr lang="en-CA" dirty="0">
                <a:solidFill>
                  <a:srgbClr val="434343"/>
                </a:solidFill>
                <a:latin typeface="Open Sans" panose="020B0806030504020204" pitchFamily="34" charset="0"/>
              </a:rPr>
              <a:t>Via </a:t>
            </a:r>
            <a:r>
              <a:rPr lang="en-CA" dirty="0" err="1">
                <a:solidFill>
                  <a:srgbClr val="434343"/>
                </a:solidFill>
                <a:latin typeface="Open Sans" panose="020B0806030504020204" pitchFamily="34" charset="0"/>
              </a:rPr>
              <a:t>rtings.com</a:t>
            </a:r>
            <a:endParaRPr lang="en-US" dirty="0"/>
          </a:p>
        </p:txBody>
      </p:sp>
      <p:pic>
        <p:nvPicPr>
          <p:cNvPr id="5" name="Picture 4">
            <a:extLst>
              <a:ext uri="{FF2B5EF4-FFF2-40B4-BE49-F238E27FC236}">
                <a16:creationId xmlns:a16="http://schemas.microsoft.com/office/drawing/2014/main" id="{ADE89A7C-2761-DB4B-A2DA-A4FE79BC5753}"/>
              </a:ext>
            </a:extLst>
          </p:cNvPr>
          <p:cNvPicPr>
            <a:picLocks noChangeAspect="1"/>
          </p:cNvPicPr>
          <p:nvPr/>
        </p:nvPicPr>
        <p:blipFill>
          <a:blip r:embed="rId7"/>
          <a:stretch>
            <a:fillRect/>
          </a:stretch>
        </p:blipFill>
        <p:spPr>
          <a:xfrm>
            <a:off x="1033664" y="1781052"/>
            <a:ext cx="2979506" cy="3805641"/>
          </a:xfrm>
          <a:prstGeom prst="rect">
            <a:avLst/>
          </a:prstGeom>
        </p:spPr>
      </p:pic>
    </p:spTree>
    <p:extLst>
      <p:ext uri="{BB962C8B-B14F-4D97-AF65-F5344CB8AC3E}">
        <p14:creationId xmlns:p14="http://schemas.microsoft.com/office/powerpoint/2010/main" val="194701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26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230D1-D617-1B40-865D-C0F90799E9D2}"/>
              </a:ext>
            </a:extLst>
          </p:cNvPr>
          <p:cNvPicPr>
            <a:picLocks noChangeAspect="1"/>
          </p:cNvPicPr>
          <p:nvPr/>
        </p:nvPicPr>
        <p:blipFill>
          <a:blip r:embed="rId2"/>
          <a:stretch>
            <a:fillRect/>
          </a:stretch>
        </p:blipFill>
        <p:spPr>
          <a:xfrm>
            <a:off x="695245" y="2199785"/>
            <a:ext cx="4733997" cy="2673316"/>
          </a:xfrm>
          <a:prstGeom prst="rect">
            <a:avLst/>
          </a:prstGeom>
        </p:spPr>
      </p:pic>
      <p:sp>
        <p:nvSpPr>
          <p:cNvPr id="9" name="Rectangle 8">
            <a:extLst>
              <a:ext uri="{FF2B5EF4-FFF2-40B4-BE49-F238E27FC236}">
                <a16:creationId xmlns:a16="http://schemas.microsoft.com/office/drawing/2014/main" id="{271E2CEB-6F47-4246-BFEF-3E2CA0223B32}"/>
              </a:ext>
            </a:extLst>
          </p:cNvPr>
          <p:cNvSpPr/>
          <p:nvPr/>
        </p:nvSpPr>
        <p:spPr>
          <a:xfrm>
            <a:off x="-1" y="0"/>
            <a:ext cx="12192001" cy="1269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highlight>
                <a:srgbClr val="FFFFFF"/>
              </a:highlight>
            </a:endParaRPr>
          </a:p>
        </p:txBody>
      </p:sp>
      <p:sp>
        <p:nvSpPr>
          <p:cNvPr id="10" name="Text Placeholder 9">
            <a:extLst>
              <a:ext uri="{FF2B5EF4-FFF2-40B4-BE49-F238E27FC236}">
                <a16:creationId xmlns:a16="http://schemas.microsoft.com/office/drawing/2014/main" id="{1EC1B5C0-09E6-49AD-A3D5-52153D2A2BAB}"/>
              </a:ext>
            </a:extLst>
          </p:cNvPr>
          <p:cNvSpPr>
            <a:spLocks noGrp="1"/>
          </p:cNvSpPr>
          <p:nvPr>
            <p:ph type="body" sz="quarter" idx="11"/>
          </p:nvPr>
        </p:nvSpPr>
        <p:spPr/>
        <p:txBody>
          <a:bodyPr/>
          <a:lstStyle/>
          <a:p>
            <a:pPr marL="0" indent="0">
              <a:buNone/>
            </a:pPr>
            <a:r>
              <a:rPr lang="en-US" dirty="0"/>
              <a:t>What is the difference between </a:t>
            </a:r>
            <a:r>
              <a:rPr lang="en-US" b="1" dirty="0"/>
              <a:t>hearing</a:t>
            </a:r>
            <a:r>
              <a:rPr lang="en-US" dirty="0"/>
              <a:t> and </a:t>
            </a:r>
            <a:r>
              <a:rPr lang="en-US" b="1" dirty="0"/>
              <a:t>listening</a:t>
            </a:r>
            <a:r>
              <a:rPr lang="en-US" dirty="0"/>
              <a:t>?</a:t>
            </a:r>
          </a:p>
          <a:p>
            <a:endParaRPr lang="en-US" dirty="0"/>
          </a:p>
          <a:p>
            <a:endParaRPr lang="en-US" dirty="0"/>
          </a:p>
          <a:p>
            <a:pPr marL="0" indent="0">
              <a:buNone/>
            </a:pPr>
            <a:r>
              <a:rPr lang="en-US" dirty="0"/>
              <a:t>Can we train ourselves to listen? </a:t>
            </a:r>
          </a:p>
          <a:p>
            <a:endParaRPr lang="en-CA" dirty="0"/>
          </a:p>
        </p:txBody>
      </p:sp>
      <p:sp>
        <p:nvSpPr>
          <p:cNvPr id="2" name="Title 1">
            <a:extLst>
              <a:ext uri="{FF2B5EF4-FFF2-40B4-BE49-F238E27FC236}">
                <a16:creationId xmlns:a16="http://schemas.microsoft.com/office/drawing/2014/main" id="{A78DDD5C-8997-D943-BB92-869A288B7ED9}"/>
              </a:ext>
            </a:extLst>
          </p:cNvPr>
          <p:cNvSpPr>
            <a:spLocks noGrp="1"/>
          </p:cNvSpPr>
          <p:nvPr>
            <p:ph type="title"/>
          </p:nvPr>
        </p:nvSpPr>
        <p:spPr>
          <a:prstGeom prst="rect">
            <a:avLst/>
          </a:prstGeom>
        </p:spPr>
        <p:txBody>
          <a:bodyPr/>
          <a:lstStyle/>
          <a:p>
            <a:r>
              <a:rPr lang="en-US" dirty="0"/>
              <a:t>HEARING AND LISTENING</a:t>
            </a:r>
          </a:p>
        </p:txBody>
      </p:sp>
    </p:spTree>
    <p:extLst>
      <p:ext uri="{BB962C8B-B14F-4D97-AF65-F5344CB8AC3E}">
        <p14:creationId xmlns:p14="http://schemas.microsoft.com/office/powerpoint/2010/main" val="3649478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3B8E26-6923-E14C-8FDF-61762FFEAB6A}"/>
              </a:ext>
            </a:extLst>
          </p:cNvPr>
          <p:cNvSpPr>
            <a:spLocks noGrp="1"/>
          </p:cNvSpPr>
          <p:nvPr>
            <p:ph type="body" sz="quarter" idx="10"/>
          </p:nvPr>
        </p:nvSpPr>
        <p:spPr/>
        <p:txBody>
          <a:bodyPr>
            <a:normAutofit/>
          </a:bodyPr>
          <a:lstStyle/>
          <a:p>
            <a:pPr marL="0" indent="0">
              <a:buNone/>
            </a:pPr>
            <a:r>
              <a:rPr lang="en-US" dirty="0"/>
              <a:t>Try standing up from your chair without making any sound. </a:t>
            </a:r>
          </a:p>
          <a:p>
            <a:pPr marL="0" indent="0">
              <a:buNone/>
            </a:pPr>
            <a:endParaRPr lang="en-US" dirty="0"/>
          </a:p>
          <a:p>
            <a:pPr marL="0" indent="0">
              <a:buNone/>
            </a:pPr>
            <a:r>
              <a:rPr lang="en-US" dirty="0"/>
              <a:t>How was the process of listening different from how you normally hear sound? </a:t>
            </a:r>
          </a:p>
          <a:p>
            <a:endParaRPr lang="en-US" dirty="0"/>
          </a:p>
        </p:txBody>
      </p:sp>
      <p:sp>
        <p:nvSpPr>
          <p:cNvPr id="2" name="Title 1">
            <a:extLst>
              <a:ext uri="{FF2B5EF4-FFF2-40B4-BE49-F238E27FC236}">
                <a16:creationId xmlns:a16="http://schemas.microsoft.com/office/drawing/2014/main" id="{FB451E35-1D60-E24C-931A-F38FDC92B5DB}"/>
              </a:ext>
            </a:extLst>
          </p:cNvPr>
          <p:cNvSpPr>
            <a:spLocks noGrp="1"/>
          </p:cNvSpPr>
          <p:nvPr>
            <p:ph type="title"/>
          </p:nvPr>
        </p:nvSpPr>
        <p:spPr>
          <a:prstGeom prst="rect">
            <a:avLst/>
          </a:prstGeom>
        </p:spPr>
        <p:txBody>
          <a:bodyPr/>
          <a:lstStyle/>
          <a:p>
            <a:r>
              <a:rPr lang="en-US" dirty="0"/>
              <a:t>Exercise #1.1:  Quiet Time</a:t>
            </a:r>
          </a:p>
        </p:txBody>
      </p:sp>
      <p:pic>
        <p:nvPicPr>
          <p:cNvPr id="5" name="Picture 4">
            <a:extLst>
              <a:ext uri="{FF2B5EF4-FFF2-40B4-BE49-F238E27FC236}">
                <a16:creationId xmlns:a16="http://schemas.microsoft.com/office/drawing/2014/main" id="{A9EEFC58-7F94-9B4A-BE98-8CFFA8CB9024}"/>
              </a:ext>
            </a:extLst>
          </p:cNvPr>
          <p:cNvPicPr>
            <a:picLocks noChangeAspect="1"/>
          </p:cNvPicPr>
          <p:nvPr/>
        </p:nvPicPr>
        <p:blipFill>
          <a:blip r:embed="rId2"/>
          <a:stretch>
            <a:fillRect/>
          </a:stretch>
        </p:blipFill>
        <p:spPr>
          <a:xfrm>
            <a:off x="6391837" y="2122585"/>
            <a:ext cx="5392715" cy="3045298"/>
          </a:xfrm>
          <a:prstGeom prst="rect">
            <a:avLst/>
          </a:prstGeom>
        </p:spPr>
      </p:pic>
    </p:spTree>
    <p:extLst>
      <p:ext uri="{BB962C8B-B14F-4D97-AF65-F5344CB8AC3E}">
        <p14:creationId xmlns:p14="http://schemas.microsoft.com/office/powerpoint/2010/main" val="166528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1A3AE4-68C5-D441-9A7E-4C3BAE0B019B}"/>
              </a:ext>
            </a:extLst>
          </p:cNvPr>
          <p:cNvSpPr>
            <a:spLocks noGrp="1"/>
          </p:cNvSpPr>
          <p:nvPr>
            <p:ph type="body" sz="quarter" idx="11"/>
          </p:nvPr>
        </p:nvSpPr>
        <p:spPr/>
        <p:txBody>
          <a:bodyPr/>
          <a:lstStyle/>
          <a:p>
            <a:pPr marL="0" indent="0">
              <a:buNone/>
            </a:pPr>
            <a:r>
              <a:rPr lang="en-US" dirty="0"/>
              <a:t>What type of language do we have to talk about sound? </a:t>
            </a:r>
          </a:p>
          <a:p>
            <a:pPr marL="0" indent="0">
              <a:buNone/>
            </a:pPr>
            <a:endParaRPr lang="en-US" dirty="0"/>
          </a:p>
          <a:p>
            <a:pPr marL="0" indent="0">
              <a:buNone/>
            </a:pPr>
            <a:r>
              <a:rPr lang="en-US" dirty="0"/>
              <a:t>What words do we use to describe sound?</a:t>
            </a:r>
          </a:p>
          <a:p>
            <a:pPr marL="0" indent="0">
              <a:buNone/>
            </a:pPr>
            <a:endParaRPr lang="en-US" dirty="0"/>
          </a:p>
        </p:txBody>
      </p:sp>
      <p:sp>
        <p:nvSpPr>
          <p:cNvPr id="2" name="Title 1">
            <a:extLst>
              <a:ext uri="{FF2B5EF4-FFF2-40B4-BE49-F238E27FC236}">
                <a16:creationId xmlns:a16="http://schemas.microsoft.com/office/drawing/2014/main" id="{69FCA199-F813-2A4C-98D6-A64A2B9CB674}"/>
              </a:ext>
            </a:extLst>
          </p:cNvPr>
          <p:cNvSpPr>
            <a:spLocks noGrp="1"/>
          </p:cNvSpPr>
          <p:nvPr>
            <p:ph type="title"/>
          </p:nvPr>
        </p:nvSpPr>
        <p:spPr>
          <a:prstGeom prst="rect">
            <a:avLst/>
          </a:prstGeom>
        </p:spPr>
        <p:txBody>
          <a:bodyPr/>
          <a:lstStyle/>
          <a:p>
            <a:r>
              <a:rPr lang="en-US" dirty="0"/>
              <a:t>Talking and Writing About Sound</a:t>
            </a:r>
          </a:p>
        </p:txBody>
      </p:sp>
      <p:pic>
        <p:nvPicPr>
          <p:cNvPr id="6" name="Picture 5">
            <a:extLst>
              <a:ext uri="{FF2B5EF4-FFF2-40B4-BE49-F238E27FC236}">
                <a16:creationId xmlns:a16="http://schemas.microsoft.com/office/drawing/2014/main" id="{C423E510-B277-45B0-99C4-36FA2AEB92DA}"/>
              </a:ext>
            </a:extLst>
          </p:cNvPr>
          <p:cNvPicPr>
            <a:picLocks noChangeAspect="1"/>
          </p:cNvPicPr>
          <p:nvPr/>
        </p:nvPicPr>
        <p:blipFill>
          <a:blip r:embed="rId2"/>
          <a:stretch>
            <a:fillRect/>
          </a:stretch>
        </p:blipFill>
        <p:spPr>
          <a:xfrm>
            <a:off x="553856" y="2199785"/>
            <a:ext cx="4733997" cy="2673316"/>
          </a:xfrm>
          <a:prstGeom prst="rect">
            <a:avLst/>
          </a:prstGeom>
        </p:spPr>
      </p:pic>
    </p:spTree>
    <p:extLst>
      <p:ext uri="{BB962C8B-B14F-4D97-AF65-F5344CB8AC3E}">
        <p14:creationId xmlns:p14="http://schemas.microsoft.com/office/powerpoint/2010/main" val="58723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33D199-8EAE-8E4F-8E8F-0FCA33635E5F}"/>
              </a:ext>
            </a:extLst>
          </p:cNvPr>
          <p:cNvSpPr>
            <a:spLocks noGrp="1"/>
          </p:cNvSpPr>
          <p:nvPr>
            <p:ph type="body" sz="quarter" idx="11"/>
          </p:nvPr>
        </p:nvSpPr>
        <p:spPr/>
        <p:txBody>
          <a:bodyPr/>
          <a:lstStyle/>
          <a:p>
            <a:pPr marL="0" indent="0">
              <a:buNone/>
            </a:pPr>
            <a:r>
              <a:rPr lang="en-US" dirty="0"/>
              <a:t>Take </a:t>
            </a:r>
            <a:r>
              <a:rPr lang="en-US" b="1" dirty="0"/>
              <a:t>5 Minutes </a:t>
            </a:r>
            <a:r>
              <a:rPr lang="en-US" dirty="0"/>
              <a:t>&amp; sit quietly somewhere</a:t>
            </a:r>
          </a:p>
          <a:p>
            <a:pPr marL="0" indent="0">
              <a:buNone/>
            </a:pPr>
            <a:r>
              <a:rPr lang="en-US" b="1" dirty="0"/>
              <a:t>Write down </a:t>
            </a:r>
            <a:r>
              <a:rPr lang="en-US" dirty="0"/>
              <a:t>all the sounds you hear</a:t>
            </a:r>
          </a:p>
          <a:p>
            <a:endParaRPr lang="en-US" dirty="0"/>
          </a:p>
        </p:txBody>
      </p:sp>
      <p:sp>
        <p:nvSpPr>
          <p:cNvPr id="2" name="Title 1">
            <a:extLst>
              <a:ext uri="{FF2B5EF4-FFF2-40B4-BE49-F238E27FC236}">
                <a16:creationId xmlns:a16="http://schemas.microsoft.com/office/drawing/2014/main" id="{36EBE575-316B-2749-8564-9A97DBCDD6CF}"/>
              </a:ext>
            </a:extLst>
          </p:cNvPr>
          <p:cNvSpPr>
            <a:spLocks noGrp="1"/>
          </p:cNvSpPr>
          <p:nvPr>
            <p:ph type="title"/>
          </p:nvPr>
        </p:nvSpPr>
        <p:spPr>
          <a:prstGeom prst="rect">
            <a:avLst/>
          </a:prstGeom>
        </p:spPr>
        <p:txBody>
          <a:bodyPr/>
          <a:lstStyle/>
          <a:p>
            <a:r>
              <a:rPr lang="en-US" dirty="0"/>
              <a:t>Exercise #1.2 Describing Sound</a:t>
            </a:r>
          </a:p>
        </p:txBody>
      </p:sp>
      <p:pic>
        <p:nvPicPr>
          <p:cNvPr id="5" name="Picture 4">
            <a:extLst>
              <a:ext uri="{FF2B5EF4-FFF2-40B4-BE49-F238E27FC236}">
                <a16:creationId xmlns:a16="http://schemas.microsoft.com/office/drawing/2014/main" id="{C20F8FC0-650C-A64D-84F9-17AE96280FFB}"/>
              </a:ext>
            </a:extLst>
          </p:cNvPr>
          <p:cNvPicPr>
            <a:picLocks noChangeAspect="1"/>
          </p:cNvPicPr>
          <p:nvPr/>
        </p:nvPicPr>
        <p:blipFill>
          <a:blip r:embed="rId2"/>
          <a:stretch>
            <a:fillRect/>
          </a:stretch>
        </p:blipFill>
        <p:spPr>
          <a:xfrm>
            <a:off x="1366002" y="2386306"/>
            <a:ext cx="3022399" cy="2831511"/>
          </a:xfrm>
          <a:prstGeom prst="rect">
            <a:avLst/>
          </a:prstGeom>
        </p:spPr>
      </p:pic>
    </p:spTree>
    <p:extLst>
      <p:ext uri="{BB962C8B-B14F-4D97-AF65-F5344CB8AC3E}">
        <p14:creationId xmlns:p14="http://schemas.microsoft.com/office/powerpoint/2010/main" val="2431451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F4921-41E1-C44B-9633-025D43AEE378}"/>
              </a:ext>
            </a:extLst>
          </p:cNvPr>
          <p:cNvSpPr>
            <a:spLocks noGrp="1"/>
          </p:cNvSpPr>
          <p:nvPr>
            <p:ph type="body" sz="quarter" idx="11"/>
          </p:nvPr>
        </p:nvSpPr>
        <p:spPr/>
        <p:txBody>
          <a:bodyPr/>
          <a:lstStyle/>
          <a:p>
            <a:pPr marL="0" indent="0">
              <a:buNone/>
            </a:pPr>
            <a:r>
              <a:rPr lang="en-US" dirty="0"/>
              <a:t>How did you describe the sound?</a:t>
            </a:r>
          </a:p>
          <a:p>
            <a:pPr marL="0" indent="0">
              <a:buNone/>
            </a:pPr>
            <a:r>
              <a:rPr lang="en-US" dirty="0"/>
              <a:t>Causality: what made the sound? </a:t>
            </a:r>
          </a:p>
          <a:p>
            <a:pPr marL="0" indent="0">
              <a:buNone/>
            </a:pPr>
            <a:r>
              <a:rPr lang="en-US" dirty="0"/>
              <a:t>How descriptive did you get? </a:t>
            </a:r>
          </a:p>
          <a:p>
            <a:endParaRPr lang="en-US" dirty="0"/>
          </a:p>
        </p:txBody>
      </p:sp>
      <p:sp>
        <p:nvSpPr>
          <p:cNvPr id="2" name="Title 1">
            <a:extLst>
              <a:ext uri="{FF2B5EF4-FFF2-40B4-BE49-F238E27FC236}">
                <a16:creationId xmlns:a16="http://schemas.microsoft.com/office/drawing/2014/main" id="{220EA30C-F4AD-BB42-AE3B-23ACCA97952F}"/>
              </a:ext>
            </a:extLst>
          </p:cNvPr>
          <p:cNvSpPr>
            <a:spLocks noGrp="1"/>
          </p:cNvSpPr>
          <p:nvPr>
            <p:ph type="title"/>
          </p:nvPr>
        </p:nvSpPr>
        <p:spPr>
          <a:prstGeom prst="rect">
            <a:avLst/>
          </a:prstGeom>
        </p:spPr>
        <p:txBody>
          <a:bodyPr/>
          <a:lstStyle/>
          <a:p>
            <a:r>
              <a:rPr lang="en-US" dirty="0"/>
              <a:t>Exercise #1.2 Describing Sound Part 2</a:t>
            </a:r>
          </a:p>
        </p:txBody>
      </p:sp>
      <p:pic>
        <p:nvPicPr>
          <p:cNvPr id="6" name="Picture 5">
            <a:extLst>
              <a:ext uri="{FF2B5EF4-FFF2-40B4-BE49-F238E27FC236}">
                <a16:creationId xmlns:a16="http://schemas.microsoft.com/office/drawing/2014/main" id="{C5C610CB-1C14-4F68-893D-0108A9F897E5}"/>
              </a:ext>
            </a:extLst>
          </p:cNvPr>
          <p:cNvPicPr>
            <a:picLocks noChangeAspect="1"/>
          </p:cNvPicPr>
          <p:nvPr/>
        </p:nvPicPr>
        <p:blipFill>
          <a:blip r:embed="rId2"/>
          <a:stretch>
            <a:fillRect/>
          </a:stretch>
        </p:blipFill>
        <p:spPr>
          <a:xfrm>
            <a:off x="1366002" y="2386306"/>
            <a:ext cx="3022399" cy="2831511"/>
          </a:xfrm>
          <a:prstGeom prst="rect">
            <a:avLst/>
          </a:prstGeom>
        </p:spPr>
      </p:pic>
    </p:spTree>
    <p:extLst>
      <p:ext uri="{BB962C8B-B14F-4D97-AF65-F5344CB8AC3E}">
        <p14:creationId xmlns:p14="http://schemas.microsoft.com/office/powerpoint/2010/main" val="1583757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56F647-B0A2-444C-B984-BE90FB2D829D}"/>
              </a:ext>
            </a:extLst>
          </p:cNvPr>
          <p:cNvSpPr>
            <a:spLocks noGrp="1"/>
          </p:cNvSpPr>
          <p:nvPr>
            <p:ph type="body" sz="quarter" idx="11"/>
          </p:nvPr>
        </p:nvSpPr>
        <p:spPr/>
        <p:txBody>
          <a:bodyPr/>
          <a:lstStyle/>
          <a:p>
            <a:pPr marL="0" indent="0">
              <a:buNone/>
            </a:pPr>
            <a:r>
              <a:rPr lang="en-US" b="1" dirty="0"/>
              <a:t>Onomatopoeia: </a:t>
            </a:r>
            <a:r>
              <a:rPr lang="en-US" dirty="0"/>
              <a:t>a word formed from the description of the sound it makes</a:t>
            </a:r>
          </a:p>
          <a:p>
            <a:pPr marL="0" indent="0">
              <a:buNone/>
            </a:pPr>
            <a:r>
              <a:rPr lang="en-US" b="1" dirty="0"/>
              <a:t>What onomatopoeia did you use? </a:t>
            </a:r>
          </a:p>
          <a:p>
            <a:endParaRPr lang="en-US" dirty="0"/>
          </a:p>
        </p:txBody>
      </p:sp>
      <p:sp>
        <p:nvSpPr>
          <p:cNvPr id="2" name="Title 1">
            <a:extLst>
              <a:ext uri="{FF2B5EF4-FFF2-40B4-BE49-F238E27FC236}">
                <a16:creationId xmlns:a16="http://schemas.microsoft.com/office/drawing/2014/main" id="{626913FD-0842-E146-8EEC-2C3B56010C5F}"/>
              </a:ext>
            </a:extLst>
          </p:cNvPr>
          <p:cNvSpPr>
            <a:spLocks noGrp="1"/>
          </p:cNvSpPr>
          <p:nvPr>
            <p:ph type="title"/>
          </p:nvPr>
        </p:nvSpPr>
        <p:spPr>
          <a:prstGeom prst="rect">
            <a:avLst/>
          </a:prstGeom>
        </p:spPr>
        <p:txBody>
          <a:bodyPr/>
          <a:lstStyle/>
          <a:p>
            <a:r>
              <a:rPr lang="en-US" dirty="0"/>
              <a:t>Exercise #1.2 Describing Sound Part 3</a:t>
            </a:r>
          </a:p>
        </p:txBody>
      </p:sp>
      <p:pic>
        <p:nvPicPr>
          <p:cNvPr id="6" name="Picture 5" descr="&quot;wan wan&quot; Japanese for &quot;woof woof&quot;">
            <a:extLst>
              <a:ext uri="{FF2B5EF4-FFF2-40B4-BE49-F238E27FC236}">
                <a16:creationId xmlns:a16="http://schemas.microsoft.com/office/drawing/2014/main" id="{4DA5EE86-BE85-E846-8FC3-D583F528F982}"/>
              </a:ext>
            </a:extLst>
          </p:cNvPr>
          <p:cNvPicPr>
            <a:picLocks noChangeAspect="1"/>
          </p:cNvPicPr>
          <p:nvPr/>
        </p:nvPicPr>
        <p:blipFill>
          <a:blip r:embed="rId2"/>
          <a:stretch>
            <a:fillRect/>
          </a:stretch>
        </p:blipFill>
        <p:spPr>
          <a:xfrm>
            <a:off x="6676167" y="4151378"/>
            <a:ext cx="4294963" cy="2127184"/>
          </a:xfrm>
          <a:prstGeom prst="rect">
            <a:avLst/>
          </a:prstGeom>
        </p:spPr>
      </p:pic>
      <p:pic>
        <p:nvPicPr>
          <p:cNvPr id="7" name="Picture 6">
            <a:extLst>
              <a:ext uri="{FF2B5EF4-FFF2-40B4-BE49-F238E27FC236}">
                <a16:creationId xmlns:a16="http://schemas.microsoft.com/office/drawing/2014/main" id="{59201F39-6863-40F2-BC0B-86163023F8AE}"/>
              </a:ext>
            </a:extLst>
          </p:cNvPr>
          <p:cNvPicPr>
            <a:picLocks noChangeAspect="1"/>
          </p:cNvPicPr>
          <p:nvPr/>
        </p:nvPicPr>
        <p:blipFill>
          <a:blip r:embed="rId3"/>
          <a:stretch>
            <a:fillRect/>
          </a:stretch>
        </p:blipFill>
        <p:spPr>
          <a:xfrm>
            <a:off x="1366002" y="2386306"/>
            <a:ext cx="3022399" cy="2831511"/>
          </a:xfrm>
          <a:prstGeom prst="rect">
            <a:avLst/>
          </a:prstGeom>
        </p:spPr>
      </p:pic>
    </p:spTree>
    <p:extLst>
      <p:ext uri="{BB962C8B-B14F-4D97-AF65-F5344CB8AC3E}">
        <p14:creationId xmlns:p14="http://schemas.microsoft.com/office/powerpoint/2010/main" val="1412346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685228-9984-2B47-B52C-0C62FD16D6A0}"/>
              </a:ext>
            </a:extLst>
          </p:cNvPr>
          <p:cNvSpPr>
            <a:spLocks noGrp="1"/>
          </p:cNvSpPr>
          <p:nvPr>
            <p:ph type="body" sz="quarter" idx="10"/>
          </p:nvPr>
        </p:nvSpPr>
        <p:spPr/>
        <p:txBody>
          <a:bodyPr/>
          <a:lstStyle/>
          <a:p>
            <a:pPr marL="0" indent="0">
              <a:buNone/>
            </a:pPr>
            <a:r>
              <a:rPr lang="en-US" dirty="0"/>
              <a:t>Watch the cartoon (or read the book)</a:t>
            </a:r>
          </a:p>
          <a:p>
            <a:pPr marL="0" indent="0">
              <a:buNone/>
            </a:pPr>
            <a:r>
              <a:rPr lang="en-US" dirty="0"/>
              <a:t>How many onomatopoeia words can you think of?</a:t>
            </a:r>
          </a:p>
          <a:p>
            <a:pPr marL="0" indent="0">
              <a:buNone/>
            </a:pPr>
            <a:r>
              <a:rPr lang="en-US" dirty="0"/>
              <a:t>Write an entire day’s journal entry just in onomatopoeia</a:t>
            </a:r>
          </a:p>
          <a:p>
            <a:endParaRPr lang="en-US" dirty="0"/>
          </a:p>
        </p:txBody>
      </p:sp>
      <p:sp>
        <p:nvSpPr>
          <p:cNvPr id="2" name="Title 1">
            <a:extLst>
              <a:ext uri="{FF2B5EF4-FFF2-40B4-BE49-F238E27FC236}">
                <a16:creationId xmlns:a16="http://schemas.microsoft.com/office/drawing/2014/main" id="{5FEAB350-65F7-E749-AB5A-7CA04E0DD119}"/>
              </a:ext>
            </a:extLst>
          </p:cNvPr>
          <p:cNvSpPr>
            <a:spLocks noGrp="1"/>
          </p:cNvSpPr>
          <p:nvPr>
            <p:ph type="title"/>
          </p:nvPr>
        </p:nvSpPr>
        <p:spPr>
          <a:prstGeom prst="rect">
            <a:avLst/>
          </a:prstGeom>
        </p:spPr>
        <p:txBody>
          <a:bodyPr/>
          <a:lstStyle/>
          <a:p>
            <a:r>
              <a:rPr lang="en-US" dirty="0"/>
              <a:t>Exercise # 1.3 Gerald </a:t>
            </a:r>
            <a:r>
              <a:rPr lang="en-US" dirty="0" err="1"/>
              <a:t>McBoingBoing</a:t>
            </a:r>
            <a:endParaRPr lang="en-US" dirty="0"/>
          </a:p>
        </p:txBody>
      </p:sp>
      <p:pic>
        <p:nvPicPr>
          <p:cNvPr id="5" name="Picture 4">
            <a:extLst>
              <a:ext uri="{FF2B5EF4-FFF2-40B4-BE49-F238E27FC236}">
                <a16:creationId xmlns:a16="http://schemas.microsoft.com/office/drawing/2014/main" id="{34742FE9-BD4B-7E46-B302-FA505F2EFE47}"/>
              </a:ext>
            </a:extLst>
          </p:cNvPr>
          <p:cNvPicPr>
            <a:picLocks noChangeAspect="1"/>
          </p:cNvPicPr>
          <p:nvPr/>
        </p:nvPicPr>
        <p:blipFill>
          <a:blip r:embed="rId2"/>
          <a:stretch>
            <a:fillRect/>
          </a:stretch>
        </p:blipFill>
        <p:spPr>
          <a:xfrm>
            <a:off x="7931392" y="3753852"/>
            <a:ext cx="2398346" cy="2246872"/>
          </a:xfrm>
          <a:prstGeom prst="rect">
            <a:avLst/>
          </a:prstGeom>
        </p:spPr>
      </p:pic>
      <p:pic>
        <p:nvPicPr>
          <p:cNvPr id="6" name="Picture 5">
            <a:extLst>
              <a:ext uri="{FF2B5EF4-FFF2-40B4-BE49-F238E27FC236}">
                <a16:creationId xmlns:a16="http://schemas.microsoft.com/office/drawing/2014/main" id="{B08FAD91-1EFD-3A41-9FD1-F85A797BBF01}"/>
              </a:ext>
            </a:extLst>
          </p:cNvPr>
          <p:cNvPicPr>
            <a:picLocks noChangeAspect="1"/>
          </p:cNvPicPr>
          <p:nvPr/>
        </p:nvPicPr>
        <p:blipFill>
          <a:blip r:embed="rId3"/>
          <a:stretch>
            <a:fillRect/>
          </a:stretch>
        </p:blipFill>
        <p:spPr>
          <a:xfrm>
            <a:off x="7511315" y="1807870"/>
            <a:ext cx="3238500" cy="1828800"/>
          </a:xfrm>
          <a:prstGeom prst="rect">
            <a:avLst/>
          </a:prstGeom>
        </p:spPr>
      </p:pic>
    </p:spTree>
    <p:extLst>
      <p:ext uri="{BB962C8B-B14F-4D97-AF65-F5344CB8AC3E}">
        <p14:creationId xmlns:p14="http://schemas.microsoft.com/office/powerpoint/2010/main" val="3159783461"/>
      </p:ext>
    </p:extLst>
  </p:cSld>
  <p:clrMapOvr>
    <a:masterClrMapping/>
  </p:clrMapOvr>
</p:sld>
</file>

<file path=ppt/theme/theme1.xml><?xml version="1.0" encoding="utf-8"?>
<a:theme xmlns:a="http://schemas.openxmlformats.org/drawingml/2006/main" name="yellowmul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llowmulti" id="{D9BC1A3C-8347-45B3-B338-49D1C780DF71}" vid="{886892C6-F83F-46C5-A23A-C8E9663339EC}"/>
    </a:ext>
  </a:extLst>
</a:theme>
</file>

<file path=docProps/app.xml><?xml version="1.0" encoding="utf-8"?>
<Properties xmlns="http://schemas.openxmlformats.org/officeDocument/2006/extended-properties" xmlns:vt="http://schemas.openxmlformats.org/officeDocument/2006/docPropsVTypes">
  <Template>yellowmulti</Template>
  <TotalTime>462</TotalTime>
  <Words>763</Words>
  <Application>Microsoft Office PowerPoint</Application>
  <PresentationFormat>Widescreen</PresentationFormat>
  <Paragraphs>127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Open Sans</vt:lpstr>
      <vt:lpstr>yellowmulti</vt:lpstr>
      <vt:lpstr>Chapter One</vt:lpstr>
      <vt:lpstr>Contents</vt:lpstr>
      <vt:lpstr>HEARING AND LISTENING</vt:lpstr>
      <vt:lpstr>Exercise #1.1:  Quiet Time</vt:lpstr>
      <vt:lpstr>Talking and Writing About Sound</vt:lpstr>
      <vt:lpstr>Exercise #1.2 Describing Sound</vt:lpstr>
      <vt:lpstr>Exercise #1.2 Describing Sound Part 2</vt:lpstr>
      <vt:lpstr>Exercise #1.2 Describing Sound Part 3</vt:lpstr>
      <vt:lpstr>Exercise # 1.3 Gerald McBoingBoing</vt:lpstr>
      <vt:lpstr>How we think about and talk about sound</vt:lpstr>
      <vt:lpstr>Exercise #1.4 Categorizing sound</vt:lpstr>
      <vt:lpstr>Exercise #1.5 The Sound Walk</vt:lpstr>
      <vt:lpstr>Critical Listening: The Sound walk</vt:lpstr>
      <vt:lpstr>Soundscapes &amp; Acoustic Ecology</vt:lpstr>
      <vt:lpstr>BONE CONDUCTION</vt:lpstr>
      <vt:lpstr>Exercise #1.12:  Bone Conduction with Dowel</vt:lpstr>
      <vt:lpstr>THE EAR -- Outer</vt:lpstr>
      <vt:lpstr>THE EAR -- Middle</vt:lpstr>
      <vt:lpstr>THE EAR -- Inner</vt:lpstr>
      <vt:lpstr>The Cochlea</vt:lpstr>
      <vt:lpstr>Hearing and the Senses: Exercise #1.14</vt:lpstr>
      <vt:lpstr>HUMAN HEARING ABILITY</vt:lpstr>
      <vt:lpstr>HUMAN HEARING ABILITY</vt:lpstr>
      <vt:lpstr>Equal Loudness: Fletcher-Munson Curves</vt:lpstr>
      <vt:lpstr>Protect Your Hearing</vt:lpstr>
      <vt:lpstr>HEADPHONES: In-ear and earbuds</vt:lpstr>
      <vt:lpstr>HEADPHONES: On-Ear</vt:lpstr>
      <vt:lpstr>HEADPHONES: Over-Ear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One</dc:title>
  <dc:creator>Karen</dc:creator>
  <cp:lastModifiedBy>Research Assitant Charlotte</cp:lastModifiedBy>
  <cp:revision>31</cp:revision>
  <dcterms:created xsi:type="dcterms:W3CDTF">2019-07-29T13:50:54Z</dcterms:created>
  <dcterms:modified xsi:type="dcterms:W3CDTF">2019-08-06T18:58:49Z</dcterms:modified>
</cp:coreProperties>
</file>